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2" r:id="rId6"/>
    <p:sldId id="263" r:id="rId7"/>
    <p:sldId id="268" r:id="rId8"/>
    <p:sldId id="269" r:id="rId9"/>
    <p:sldId id="264" r:id="rId10"/>
    <p:sldId id="265" r:id="rId11"/>
    <p:sldId id="266" r:id="rId12"/>
    <p:sldId id="267" r:id="rId13"/>
    <p:sldId id="275" r:id="rId14"/>
    <p:sldId id="272" r:id="rId15"/>
    <p:sldId id="271" r:id="rId16"/>
    <p:sldId id="273" r:id="rId17"/>
    <p:sldId id="274" r:id="rId18"/>
    <p:sldId id="276" r:id="rId19"/>
    <p:sldId id="260" r:id="rId2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E49"/>
    <a:srgbClr val="636466"/>
    <a:srgbClr val="96C75A"/>
    <a:srgbClr val="55B6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4" d="100"/>
          <a:sy n="114" d="100"/>
        </p:scale>
        <p:origin x="832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C3C0A8-29DD-473E-9918-2B5FCCB1D25B}" type="doc">
      <dgm:prSet loTypeId="urn:microsoft.com/office/officeart/2005/8/layout/cycle2" loCatId="cycle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C609F6D-0BD3-48F4-8DAB-08E523E9F95E}">
      <dgm:prSet/>
      <dgm:spPr/>
      <dgm:t>
        <a:bodyPr/>
        <a:lstStyle/>
        <a:p>
          <a:r>
            <a:rPr lang="en-US" dirty="0"/>
            <a:t>The joined up FLS</a:t>
          </a:r>
        </a:p>
      </dgm:t>
    </dgm:pt>
    <dgm:pt modelId="{DF82DAA4-3110-4826-A371-652FA87119F8}" type="parTrans" cxnId="{1101F02D-9905-4CD8-9E2B-F2CE284F5074}">
      <dgm:prSet/>
      <dgm:spPr/>
      <dgm:t>
        <a:bodyPr/>
        <a:lstStyle/>
        <a:p>
          <a:endParaRPr lang="en-US"/>
        </a:p>
      </dgm:t>
    </dgm:pt>
    <dgm:pt modelId="{5BFA13C3-B64A-4316-8675-627EC30AE9D3}" type="sibTrans" cxnId="{1101F02D-9905-4CD8-9E2B-F2CE284F5074}">
      <dgm:prSet/>
      <dgm:spPr/>
      <dgm:t>
        <a:bodyPr/>
        <a:lstStyle/>
        <a:p>
          <a:endParaRPr lang="en-US"/>
        </a:p>
      </dgm:t>
    </dgm:pt>
    <dgm:pt modelId="{2098952F-7E13-416B-BE20-FD7C8E26225B}">
      <dgm:prSet/>
      <dgm:spPr/>
      <dgm:t>
        <a:bodyPr/>
        <a:lstStyle/>
        <a:p>
          <a:r>
            <a:rPr lang="en-US" dirty="0"/>
            <a:t>Information In AND</a:t>
          </a:r>
          <a:r>
            <a:rPr lang="en-US" u="sng" dirty="0"/>
            <a:t> </a:t>
          </a:r>
          <a:r>
            <a:rPr lang="en-US" dirty="0"/>
            <a:t>Out</a:t>
          </a:r>
        </a:p>
      </dgm:t>
    </dgm:pt>
    <dgm:pt modelId="{42E7288A-DB59-4A98-89DA-2C4B18AADF09}" type="parTrans" cxnId="{1CC26C92-D2EB-46E1-8E0E-BFD1B05FC065}">
      <dgm:prSet/>
      <dgm:spPr/>
      <dgm:t>
        <a:bodyPr/>
        <a:lstStyle/>
        <a:p>
          <a:endParaRPr lang="en-US"/>
        </a:p>
      </dgm:t>
    </dgm:pt>
    <dgm:pt modelId="{6DE48F6F-DF59-4C29-8700-1103DCC91638}" type="sibTrans" cxnId="{1CC26C92-D2EB-46E1-8E0E-BFD1B05FC065}">
      <dgm:prSet/>
      <dgm:spPr/>
      <dgm:t>
        <a:bodyPr/>
        <a:lstStyle/>
        <a:p>
          <a:endParaRPr lang="en-US"/>
        </a:p>
      </dgm:t>
    </dgm:pt>
    <dgm:pt modelId="{5DFFF12C-7C51-4E10-B40F-5D46BDA95D6C}">
      <dgm:prSet/>
      <dgm:spPr/>
      <dgm:t>
        <a:bodyPr/>
        <a:lstStyle/>
        <a:p>
          <a:r>
            <a:rPr lang="en-US" dirty="0"/>
            <a:t>Universal standard</a:t>
          </a:r>
          <a:r>
            <a:rPr lang="en-US" u="sng" dirty="0"/>
            <a:t> AND </a:t>
          </a:r>
          <a:r>
            <a:rPr lang="en-US" dirty="0"/>
            <a:t>access</a:t>
          </a:r>
        </a:p>
      </dgm:t>
    </dgm:pt>
    <dgm:pt modelId="{75C49A70-BE9B-4E3F-9F09-68D1E847EC5F}" type="parTrans" cxnId="{7DCD0808-2B9E-4127-9037-004A6738962D}">
      <dgm:prSet/>
      <dgm:spPr/>
      <dgm:t>
        <a:bodyPr/>
        <a:lstStyle/>
        <a:p>
          <a:endParaRPr lang="en-US"/>
        </a:p>
      </dgm:t>
    </dgm:pt>
    <dgm:pt modelId="{E88E032D-C58E-4A5B-B599-5BE6150A29DC}" type="sibTrans" cxnId="{7DCD0808-2B9E-4127-9037-004A6738962D}">
      <dgm:prSet/>
      <dgm:spPr/>
      <dgm:t>
        <a:bodyPr/>
        <a:lstStyle/>
        <a:p>
          <a:endParaRPr lang="en-US"/>
        </a:p>
      </dgm:t>
    </dgm:pt>
    <dgm:pt modelId="{5C700EAF-5EC6-4825-8075-B9B75E5AC326}">
      <dgm:prSet/>
      <dgm:spPr/>
      <dgm:t>
        <a:bodyPr/>
        <a:lstStyle/>
        <a:p>
          <a:r>
            <a:rPr lang="en-US" dirty="0"/>
            <a:t>Advises current best practice</a:t>
          </a:r>
        </a:p>
      </dgm:t>
    </dgm:pt>
    <dgm:pt modelId="{F42A2643-77C8-402C-82DE-192F0E02E76D}" type="parTrans" cxnId="{A5CE456F-F972-403F-9785-00DC36B9448F}">
      <dgm:prSet/>
      <dgm:spPr/>
      <dgm:t>
        <a:bodyPr/>
        <a:lstStyle/>
        <a:p>
          <a:endParaRPr lang="en-US"/>
        </a:p>
      </dgm:t>
    </dgm:pt>
    <dgm:pt modelId="{82648203-47AB-4472-A918-F75A97F0BA4B}" type="sibTrans" cxnId="{A5CE456F-F972-403F-9785-00DC36B9448F}">
      <dgm:prSet/>
      <dgm:spPr/>
      <dgm:t>
        <a:bodyPr/>
        <a:lstStyle/>
        <a:p>
          <a:endParaRPr lang="en-US"/>
        </a:p>
      </dgm:t>
    </dgm:pt>
    <dgm:pt modelId="{900284ED-497F-450F-BC87-0DC42F38323A}">
      <dgm:prSet/>
      <dgm:spPr/>
      <dgm:t>
        <a:bodyPr/>
        <a:lstStyle/>
        <a:p>
          <a:r>
            <a:rPr lang="en-US" dirty="0" err="1"/>
            <a:t>Individualised</a:t>
          </a:r>
          <a:r>
            <a:rPr lang="en-US" dirty="0"/>
            <a:t> advice</a:t>
          </a:r>
        </a:p>
      </dgm:t>
    </dgm:pt>
    <dgm:pt modelId="{41503253-9518-4128-9CA2-97C986311B0A}" type="parTrans" cxnId="{0F76B384-B4ED-4B3E-8403-762654D21A04}">
      <dgm:prSet/>
      <dgm:spPr/>
      <dgm:t>
        <a:bodyPr/>
        <a:lstStyle/>
        <a:p>
          <a:endParaRPr lang="en-US"/>
        </a:p>
      </dgm:t>
    </dgm:pt>
    <dgm:pt modelId="{FC0627B6-9B69-44C4-BAFC-CD9E4E1401EB}" type="sibTrans" cxnId="{0F76B384-B4ED-4B3E-8403-762654D21A04}">
      <dgm:prSet/>
      <dgm:spPr/>
      <dgm:t>
        <a:bodyPr/>
        <a:lstStyle/>
        <a:p>
          <a:endParaRPr lang="en-US"/>
        </a:p>
      </dgm:t>
    </dgm:pt>
    <dgm:pt modelId="{D0E25CEB-DBEE-4AB3-8DA2-CB5AB6BC7F71}">
      <dgm:prSet/>
      <dgm:spPr/>
      <dgm:t>
        <a:bodyPr/>
        <a:lstStyle/>
        <a:p>
          <a:r>
            <a:rPr lang="en-US" dirty="0"/>
            <a:t>Full visibility in secondary </a:t>
          </a:r>
          <a:r>
            <a:rPr lang="en-US" u="sng" dirty="0"/>
            <a:t>AND</a:t>
          </a:r>
          <a:r>
            <a:rPr lang="en-US" dirty="0"/>
            <a:t> primary care</a:t>
          </a:r>
        </a:p>
      </dgm:t>
    </dgm:pt>
    <dgm:pt modelId="{4B655891-0A6F-4293-83A4-6CBD597FA603}" type="parTrans" cxnId="{0BB51518-8BCD-4C27-8793-F09BE688FDA2}">
      <dgm:prSet/>
      <dgm:spPr/>
      <dgm:t>
        <a:bodyPr/>
        <a:lstStyle/>
        <a:p>
          <a:endParaRPr lang="en-US"/>
        </a:p>
      </dgm:t>
    </dgm:pt>
    <dgm:pt modelId="{D121A9A9-3913-4468-869B-954E99CD152E}" type="sibTrans" cxnId="{0BB51518-8BCD-4C27-8793-F09BE688FDA2}">
      <dgm:prSet/>
      <dgm:spPr/>
      <dgm:t>
        <a:bodyPr/>
        <a:lstStyle/>
        <a:p>
          <a:endParaRPr lang="en-US"/>
        </a:p>
      </dgm:t>
    </dgm:pt>
    <dgm:pt modelId="{C6416256-C981-4AEE-A3E2-E5E40786F7E6}">
      <dgm:prSet/>
      <dgm:spPr/>
      <dgm:t>
        <a:bodyPr/>
        <a:lstStyle/>
        <a:p>
          <a:r>
            <a:rPr lang="en-US" dirty="0"/>
            <a:t>Patient </a:t>
          </a:r>
          <a:r>
            <a:rPr lang="en-US" u="sng" dirty="0"/>
            <a:t>VALUE</a:t>
          </a:r>
          <a:endParaRPr lang="en-US" dirty="0"/>
        </a:p>
      </dgm:t>
    </dgm:pt>
    <dgm:pt modelId="{59C21E51-1799-4951-912D-D77785339DE8}" type="parTrans" cxnId="{18F7FDA4-82E5-4BB2-89D0-DB4941A12E57}">
      <dgm:prSet/>
      <dgm:spPr/>
      <dgm:t>
        <a:bodyPr/>
        <a:lstStyle/>
        <a:p>
          <a:endParaRPr lang="en-US"/>
        </a:p>
      </dgm:t>
    </dgm:pt>
    <dgm:pt modelId="{1C702EF5-2ACF-4C1D-84A3-DA13E57D5436}" type="sibTrans" cxnId="{18F7FDA4-82E5-4BB2-89D0-DB4941A12E57}">
      <dgm:prSet/>
      <dgm:spPr/>
      <dgm:t>
        <a:bodyPr/>
        <a:lstStyle/>
        <a:p>
          <a:endParaRPr lang="en-US"/>
        </a:p>
      </dgm:t>
    </dgm:pt>
    <dgm:pt modelId="{B25246A3-6255-4723-A18D-24C179FF85F0}">
      <dgm:prSet/>
      <dgm:spPr/>
      <dgm:t>
        <a:bodyPr/>
        <a:lstStyle/>
        <a:p>
          <a:r>
            <a:rPr lang="en-US" dirty="0"/>
            <a:t>Most valued and reliable source</a:t>
          </a:r>
        </a:p>
      </dgm:t>
    </dgm:pt>
    <dgm:pt modelId="{384D3D7E-DD1C-4D63-80DF-C35261A7829F}" type="parTrans" cxnId="{58ECBCD0-A0AE-479E-A744-80A3A2A1346A}">
      <dgm:prSet/>
      <dgm:spPr/>
      <dgm:t>
        <a:bodyPr/>
        <a:lstStyle/>
        <a:p>
          <a:endParaRPr lang="en-US"/>
        </a:p>
      </dgm:t>
    </dgm:pt>
    <dgm:pt modelId="{DAE0ACBC-F990-412C-A982-078BBE9F2146}" type="sibTrans" cxnId="{58ECBCD0-A0AE-479E-A744-80A3A2A1346A}">
      <dgm:prSet/>
      <dgm:spPr/>
      <dgm:t>
        <a:bodyPr/>
        <a:lstStyle/>
        <a:p>
          <a:endParaRPr lang="en-US"/>
        </a:p>
      </dgm:t>
    </dgm:pt>
    <dgm:pt modelId="{4DA542E2-80D3-48D9-B822-596B9DF9E776}">
      <dgm:prSet/>
      <dgm:spPr/>
      <dgm:t>
        <a:bodyPr/>
        <a:lstStyle/>
        <a:p>
          <a:r>
            <a:rPr lang="en-US" dirty="0"/>
            <a:t>Contributes to long-term care (&gt;1 year from sentinel fracture)</a:t>
          </a:r>
        </a:p>
      </dgm:t>
    </dgm:pt>
    <dgm:pt modelId="{C8FF54B7-362D-420A-9E5D-CB8285AE9E36}" type="parTrans" cxnId="{D4EC4DCB-50EE-428F-B466-F2D1E6094B0B}">
      <dgm:prSet/>
      <dgm:spPr/>
      <dgm:t>
        <a:bodyPr/>
        <a:lstStyle/>
        <a:p>
          <a:endParaRPr lang="en-NZ"/>
        </a:p>
      </dgm:t>
    </dgm:pt>
    <dgm:pt modelId="{90AE6A19-9B55-41DA-A2DB-813191A5E991}" type="sibTrans" cxnId="{D4EC4DCB-50EE-428F-B466-F2D1E6094B0B}">
      <dgm:prSet/>
      <dgm:spPr/>
      <dgm:t>
        <a:bodyPr/>
        <a:lstStyle/>
        <a:p>
          <a:endParaRPr lang="en-NZ"/>
        </a:p>
      </dgm:t>
    </dgm:pt>
    <dgm:pt modelId="{DF085AA8-9329-48DE-A9C2-EAA140F0131D}" type="pres">
      <dgm:prSet presAssocID="{12C3C0A8-29DD-473E-9918-2B5FCCB1D25B}" presName="cycle" presStyleCnt="0">
        <dgm:presLayoutVars>
          <dgm:dir/>
          <dgm:resizeHandles val="exact"/>
        </dgm:presLayoutVars>
      </dgm:prSet>
      <dgm:spPr/>
    </dgm:pt>
    <dgm:pt modelId="{B1316F88-7A14-41F2-819A-49825CE17F64}" type="pres">
      <dgm:prSet presAssocID="{2C609F6D-0BD3-48F4-8DAB-08E523E9F95E}" presName="node" presStyleLbl="node1" presStyleIdx="0" presStyleCnt="9">
        <dgm:presLayoutVars>
          <dgm:bulletEnabled val="1"/>
        </dgm:presLayoutVars>
      </dgm:prSet>
      <dgm:spPr/>
    </dgm:pt>
    <dgm:pt modelId="{DDC43B25-0FDC-44F6-AE18-C3992B467932}" type="pres">
      <dgm:prSet presAssocID="{5BFA13C3-B64A-4316-8675-627EC30AE9D3}" presName="sibTrans" presStyleLbl="sibTrans2D1" presStyleIdx="0" presStyleCnt="9"/>
      <dgm:spPr/>
    </dgm:pt>
    <dgm:pt modelId="{C3E73289-BF30-4994-B60F-DD8AA4B3DA1E}" type="pres">
      <dgm:prSet presAssocID="{5BFA13C3-B64A-4316-8675-627EC30AE9D3}" presName="connectorText" presStyleLbl="sibTrans2D1" presStyleIdx="0" presStyleCnt="9"/>
      <dgm:spPr/>
    </dgm:pt>
    <dgm:pt modelId="{C536A046-EAE7-40D2-9994-CE0E8C8743CE}" type="pres">
      <dgm:prSet presAssocID="{2098952F-7E13-416B-BE20-FD7C8E26225B}" presName="node" presStyleLbl="node1" presStyleIdx="1" presStyleCnt="9">
        <dgm:presLayoutVars>
          <dgm:bulletEnabled val="1"/>
        </dgm:presLayoutVars>
      </dgm:prSet>
      <dgm:spPr/>
    </dgm:pt>
    <dgm:pt modelId="{E6A58212-C0A6-4532-817B-C52139EB0E43}" type="pres">
      <dgm:prSet presAssocID="{6DE48F6F-DF59-4C29-8700-1103DCC91638}" presName="sibTrans" presStyleLbl="sibTrans2D1" presStyleIdx="1" presStyleCnt="9"/>
      <dgm:spPr/>
    </dgm:pt>
    <dgm:pt modelId="{C740AF79-CB82-4266-B3BF-12DA95C81B11}" type="pres">
      <dgm:prSet presAssocID="{6DE48F6F-DF59-4C29-8700-1103DCC91638}" presName="connectorText" presStyleLbl="sibTrans2D1" presStyleIdx="1" presStyleCnt="9"/>
      <dgm:spPr/>
    </dgm:pt>
    <dgm:pt modelId="{7C5E53D1-A036-4C04-BB29-B48B745DFB62}" type="pres">
      <dgm:prSet presAssocID="{5DFFF12C-7C51-4E10-B40F-5D46BDA95D6C}" presName="node" presStyleLbl="node1" presStyleIdx="2" presStyleCnt="9">
        <dgm:presLayoutVars>
          <dgm:bulletEnabled val="1"/>
        </dgm:presLayoutVars>
      </dgm:prSet>
      <dgm:spPr/>
    </dgm:pt>
    <dgm:pt modelId="{20B34E90-BBE9-4FD3-BC65-3C2B75C8B8B4}" type="pres">
      <dgm:prSet presAssocID="{E88E032D-C58E-4A5B-B599-5BE6150A29DC}" presName="sibTrans" presStyleLbl="sibTrans2D1" presStyleIdx="2" presStyleCnt="9"/>
      <dgm:spPr/>
    </dgm:pt>
    <dgm:pt modelId="{80CCCB6F-50D9-4FE5-8C1D-B99F80E414FC}" type="pres">
      <dgm:prSet presAssocID="{E88E032D-C58E-4A5B-B599-5BE6150A29DC}" presName="connectorText" presStyleLbl="sibTrans2D1" presStyleIdx="2" presStyleCnt="9"/>
      <dgm:spPr/>
    </dgm:pt>
    <dgm:pt modelId="{2E071932-F5E5-406B-A7E8-253528BE2FEA}" type="pres">
      <dgm:prSet presAssocID="{5C700EAF-5EC6-4825-8075-B9B75E5AC326}" presName="node" presStyleLbl="node1" presStyleIdx="3" presStyleCnt="9">
        <dgm:presLayoutVars>
          <dgm:bulletEnabled val="1"/>
        </dgm:presLayoutVars>
      </dgm:prSet>
      <dgm:spPr/>
    </dgm:pt>
    <dgm:pt modelId="{82A4BC00-96DA-4A86-9FF0-438D9C6B7C01}" type="pres">
      <dgm:prSet presAssocID="{82648203-47AB-4472-A918-F75A97F0BA4B}" presName="sibTrans" presStyleLbl="sibTrans2D1" presStyleIdx="3" presStyleCnt="9"/>
      <dgm:spPr/>
    </dgm:pt>
    <dgm:pt modelId="{FB79A933-9160-481C-9D69-DCD0728B28B5}" type="pres">
      <dgm:prSet presAssocID="{82648203-47AB-4472-A918-F75A97F0BA4B}" presName="connectorText" presStyleLbl="sibTrans2D1" presStyleIdx="3" presStyleCnt="9"/>
      <dgm:spPr/>
    </dgm:pt>
    <dgm:pt modelId="{D2033466-2971-4CF7-9750-D4122954A0E9}" type="pres">
      <dgm:prSet presAssocID="{900284ED-497F-450F-BC87-0DC42F38323A}" presName="node" presStyleLbl="node1" presStyleIdx="4" presStyleCnt="9">
        <dgm:presLayoutVars>
          <dgm:bulletEnabled val="1"/>
        </dgm:presLayoutVars>
      </dgm:prSet>
      <dgm:spPr/>
    </dgm:pt>
    <dgm:pt modelId="{3EF21AAC-1FAC-4426-9283-FEB63882B605}" type="pres">
      <dgm:prSet presAssocID="{FC0627B6-9B69-44C4-BAFC-CD9E4E1401EB}" presName="sibTrans" presStyleLbl="sibTrans2D1" presStyleIdx="4" presStyleCnt="9"/>
      <dgm:spPr/>
    </dgm:pt>
    <dgm:pt modelId="{7F723E7C-BB83-44A8-839C-436A68EABFB7}" type="pres">
      <dgm:prSet presAssocID="{FC0627B6-9B69-44C4-BAFC-CD9E4E1401EB}" presName="connectorText" presStyleLbl="sibTrans2D1" presStyleIdx="4" presStyleCnt="9"/>
      <dgm:spPr/>
    </dgm:pt>
    <dgm:pt modelId="{37E88667-0B72-4958-BDA6-B55F60F74FD7}" type="pres">
      <dgm:prSet presAssocID="{D0E25CEB-DBEE-4AB3-8DA2-CB5AB6BC7F71}" presName="node" presStyleLbl="node1" presStyleIdx="5" presStyleCnt="9">
        <dgm:presLayoutVars>
          <dgm:bulletEnabled val="1"/>
        </dgm:presLayoutVars>
      </dgm:prSet>
      <dgm:spPr/>
    </dgm:pt>
    <dgm:pt modelId="{1934CCF0-C068-4C74-8D83-4B1A65DB5422}" type="pres">
      <dgm:prSet presAssocID="{D121A9A9-3913-4468-869B-954E99CD152E}" presName="sibTrans" presStyleLbl="sibTrans2D1" presStyleIdx="5" presStyleCnt="9"/>
      <dgm:spPr/>
    </dgm:pt>
    <dgm:pt modelId="{40E8DB46-EFF1-494D-B97C-F974477D82AD}" type="pres">
      <dgm:prSet presAssocID="{D121A9A9-3913-4468-869B-954E99CD152E}" presName="connectorText" presStyleLbl="sibTrans2D1" presStyleIdx="5" presStyleCnt="9"/>
      <dgm:spPr/>
    </dgm:pt>
    <dgm:pt modelId="{2B5BD6E6-9446-4711-A9B9-D5D3F7C618E8}" type="pres">
      <dgm:prSet presAssocID="{C6416256-C981-4AEE-A3E2-E5E40786F7E6}" presName="node" presStyleLbl="node1" presStyleIdx="6" presStyleCnt="9">
        <dgm:presLayoutVars>
          <dgm:bulletEnabled val="1"/>
        </dgm:presLayoutVars>
      </dgm:prSet>
      <dgm:spPr/>
    </dgm:pt>
    <dgm:pt modelId="{522AD1C5-D705-4FB4-B5F4-14108F0E27B4}" type="pres">
      <dgm:prSet presAssocID="{1C702EF5-2ACF-4C1D-84A3-DA13E57D5436}" presName="sibTrans" presStyleLbl="sibTrans2D1" presStyleIdx="6" presStyleCnt="9"/>
      <dgm:spPr/>
    </dgm:pt>
    <dgm:pt modelId="{43554E34-AE57-4DAB-A1EB-8093F8C1C113}" type="pres">
      <dgm:prSet presAssocID="{1C702EF5-2ACF-4C1D-84A3-DA13E57D5436}" presName="connectorText" presStyleLbl="sibTrans2D1" presStyleIdx="6" presStyleCnt="9"/>
      <dgm:spPr/>
    </dgm:pt>
    <dgm:pt modelId="{857544E4-1C5E-4B3C-BAB7-A0FB759D0F93}" type="pres">
      <dgm:prSet presAssocID="{4DA542E2-80D3-48D9-B822-596B9DF9E776}" presName="node" presStyleLbl="node1" presStyleIdx="7" presStyleCnt="9">
        <dgm:presLayoutVars>
          <dgm:bulletEnabled val="1"/>
        </dgm:presLayoutVars>
      </dgm:prSet>
      <dgm:spPr/>
    </dgm:pt>
    <dgm:pt modelId="{A46EFFB5-364D-4CFD-ACF1-AF61F07436DE}" type="pres">
      <dgm:prSet presAssocID="{90AE6A19-9B55-41DA-A2DB-813191A5E991}" presName="sibTrans" presStyleLbl="sibTrans2D1" presStyleIdx="7" presStyleCnt="9"/>
      <dgm:spPr/>
    </dgm:pt>
    <dgm:pt modelId="{356D79A6-10DF-4495-99CF-EAB2461F0CFF}" type="pres">
      <dgm:prSet presAssocID="{90AE6A19-9B55-41DA-A2DB-813191A5E991}" presName="connectorText" presStyleLbl="sibTrans2D1" presStyleIdx="7" presStyleCnt="9"/>
      <dgm:spPr/>
    </dgm:pt>
    <dgm:pt modelId="{E3FA49AB-8C5F-44FF-8DA1-6F7BCF5BCAEC}" type="pres">
      <dgm:prSet presAssocID="{B25246A3-6255-4723-A18D-24C179FF85F0}" presName="node" presStyleLbl="node1" presStyleIdx="8" presStyleCnt="9">
        <dgm:presLayoutVars>
          <dgm:bulletEnabled val="1"/>
        </dgm:presLayoutVars>
      </dgm:prSet>
      <dgm:spPr/>
    </dgm:pt>
    <dgm:pt modelId="{92F6F4A5-C2BB-4E69-82A1-71305CF604D4}" type="pres">
      <dgm:prSet presAssocID="{DAE0ACBC-F990-412C-A982-078BBE9F2146}" presName="sibTrans" presStyleLbl="sibTrans2D1" presStyleIdx="8" presStyleCnt="9"/>
      <dgm:spPr/>
    </dgm:pt>
    <dgm:pt modelId="{54A728FA-3AFE-4CBE-8392-8C87043D34CC}" type="pres">
      <dgm:prSet presAssocID="{DAE0ACBC-F990-412C-A982-078BBE9F2146}" presName="connectorText" presStyleLbl="sibTrans2D1" presStyleIdx="8" presStyleCnt="9"/>
      <dgm:spPr/>
    </dgm:pt>
  </dgm:ptLst>
  <dgm:cxnLst>
    <dgm:cxn modelId="{7DCD0808-2B9E-4127-9037-004A6738962D}" srcId="{12C3C0A8-29DD-473E-9918-2B5FCCB1D25B}" destId="{5DFFF12C-7C51-4E10-B40F-5D46BDA95D6C}" srcOrd="2" destOrd="0" parTransId="{75C49A70-BE9B-4E3F-9F09-68D1E847EC5F}" sibTransId="{E88E032D-C58E-4A5B-B599-5BE6150A29DC}"/>
    <dgm:cxn modelId="{76AEE308-6188-429F-8236-F9A98F68702E}" type="presOf" srcId="{FC0627B6-9B69-44C4-BAFC-CD9E4E1401EB}" destId="{3EF21AAC-1FAC-4426-9283-FEB63882B605}" srcOrd="0" destOrd="0" presId="urn:microsoft.com/office/officeart/2005/8/layout/cycle2"/>
    <dgm:cxn modelId="{66FAA00F-B994-407F-A172-55E2DCCAB583}" type="presOf" srcId="{D121A9A9-3913-4468-869B-954E99CD152E}" destId="{40E8DB46-EFF1-494D-B97C-F974477D82AD}" srcOrd="1" destOrd="0" presId="urn:microsoft.com/office/officeart/2005/8/layout/cycle2"/>
    <dgm:cxn modelId="{28249310-9FC4-44F4-9092-ADC0EF38CB17}" type="presOf" srcId="{82648203-47AB-4472-A918-F75A97F0BA4B}" destId="{FB79A933-9160-481C-9D69-DCD0728B28B5}" srcOrd="1" destOrd="0" presId="urn:microsoft.com/office/officeart/2005/8/layout/cycle2"/>
    <dgm:cxn modelId="{32E69610-8106-4766-87D1-9DEC41146138}" type="presOf" srcId="{DAE0ACBC-F990-412C-A982-078BBE9F2146}" destId="{92F6F4A5-C2BB-4E69-82A1-71305CF604D4}" srcOrd="0" destOrd="0" presId="urn:microsoft.com/office/officeart/2005/8/layout/cycle2"/>
    <dgm:cxn modelId="{0BB51518-8BCD-4C27-8793-F09BE688FDA2}" srcId="{12C3C0A8-29DD-473E-9918-2B5FCCB1D25B}" destId="{D0E25CEB-DBEE-4AB3-8DA2-CB5AB6BC7F71}" srcOrd="5" destOrd="0" parTransId="{4B655891-0A6F-4293-83A4-6CBD597FA603}" sibTransId="{D121A9A9-3913-4468-869B-954E99CD152E}"/>
    <dgm:cxn modelId="{2E5E231A-407E-4963-8117-C769FC70BC24}" type="presOf" srcId="{1C702EF5-2ACF-4C1D-84A3-DA13E57D5436}" destId="{522AD1C5-D705-4FB4-B5F4-14108F0E27B4}" srcOrd="0" destOrd="0" presId="urn:microsoft.com/office/officeart/2005/8/layout/cycle2"/>
    <dgm:cxn modelId="{D5B2641E-43BB-4535-A9CA-0BCE79FE422F}" type="presOf" srcId="{6DE48F6F-DF59-4C29-8700-1103DCC91638}" destId="{E6A58212-C0A6-4532-817B-C52139EB0E43}" srcOrd="0" destOrd="0" presId="urn:microsoft.com/office/officeart/2005/8/layout/cycle2"/>
    <dgm:cxn modelId="{20361B20-32E7-46E8-8BD0-EF024B163385}" type="presOf" srcId="{6DE48F6F-DF59-4C29-8700-1103DCC91638}" destId="{C740AF79-CB82-4266-B3BF-12DA95C81B11}" srcOrd="1" destOrd="0" presId="urn:microsoft.com/office/officeart/2005/8/layout/cycle2"/>
    <dgm:cxn modelId="{2292AF21-35A0-475F-B147-2AB91542D92B}" type="presOf" srcId="{D121A9A9-3913-4468-869B-954E99CD152E}" destId="{1934CCF0-C068-4C74-8D83-4B1A65DB5422}" srcOrd="0" destOrd="0" presId="urn:microsoft.com/office/officeart/2005/8/layout/cycle2"/>
    <dgm:cxn modelId="{053FA72C-1DD1-47EF-A1CB-5AE2DE9B6B8F}" type="presOf" srcId="{C6416256-C981-4AEE-A3E2-E5E40786F7E6}" destId="{2B5BD6E6-9446-4711-A9B9-D5D3F7C618E8}" srcOrd="0" destOrd="0" presId="urn:microsoft.com/office/officeart/2005/8/layout/cycle2"/>
    <dgm:cxn modelId="{1101F02D-9905-4CD8-9E2B-F2CE284F5074}" srcId="{12C3C0A8-29DD-473E-9918-2B5FCCB1D25B}" destId="{2C609F6D-0BD3-48F4-8DAB-08E523E9F95E}" srcOrd="0" destOrd="0" parTransId="{DF82DAA4-3110-4826-A371-652FA87119F8}" sibTransId="{5BFA13C3-B64A-4316-8675-627EC30AE9D3}"/>
    <dgm:cxn modelId="{36512530-CB3D-40B0-99BE-BD2FCFBD1345}" type="presOf" srcId="{D0E25CEB-DBEE-4AB3-8DA2-CB5AB6BC7F71}" destId="{37E88667-0B72-4958-BDA6-B55F60F74FD7}" srcOrd="0" destOrd="0" presId="urn:microsoft.com/office/officeart/2005/8/layout/cycle2"/>
    <dgm:cxn modelId="{3A020B32-3EB2-4916-97B9-F4CF2FF2DCCE}" type="presOf" srcId="{2C609F6D-0BD3-48F4-8DAB-08E523E9F95E}" destId="{B1316F88-7A14-41F2-819A-49825CE17F64}" srcOrd="0" destOrd="0" presId="urn:microsoft.com/office/officeart/2005/8/layout/cycle2"/>
    <dgm:cxn modelId="{60094840-B968-4697-9DCA-B6ADAD9248C9}" type="presOf" srcId="{E88E032D-C58E-4A5B-B599-5BE6150A29DC}" destId="{80CCCB6F-50D9-4FE5-8C1D-B99F80E414FC}" srcOrd="1" destOrd="0" presId="urn:microsoft.com/office/officeart/2005/8/layout/cycle2"/>
    <dgm:cxn modelId="{1D98DE65-39A3-427F-BF46-883872CEFEA8}" type="presOf" srcId="{5DFFF12C-7C51-4E10-B40F-5D46BDA95D6C}" destId="{7C5E53D1-A036-4C04-BB29-B48B745DFB62}" srcOrd="0" destOrd="0" presId="urn:microsoft.com/office/officeart/2005/8/layout/cycle2"/>
    <dgm:cxn modelId="{A5CE456F-F972-403F-9785-00DC36B9448F}" srcId="{12C3C0A8-29DD-473E-9918-2B5FCCB1D25B}" destId="{5C700EAF-5EC6-4825-8075-B9B75E5AC326}" srcOrd="3" destOrd="0" parTransId="{F42A2643-77C8-402C-82DE-192F0E02E76D}" sibTransId="{82648203-47AB-4472-A918-F75A97F0BA4B}"/>
    <dgm:cxn modelId="{F08D4051-CCD8-4DFB-B064-B577BD99064F}" type="presOf" srcId="{5BFA13C3-B64A-4316-8675-627EC30AE9D3}" destId="{C3E73289-BF30-4994-B60F-DD8AA4B3DA1E}" srcOrd="1" destOrd="0" presId="urn:microsoft.com/office/officeart/2005/8/layout/cycle2"/>
    <dgm:cxn modelId="{ECC56F73-F2B0-4D7A-8D16-436AAE36C818}" type="presOf" srcId="{90AE6A19-9B55-41DA-A2DB-813191A5E991}" destId="{356D79A6-10DF-4495-99CF-EAB2461F0CFF}" srcOrd="1" destOrd="0" presId="urn:microsoft.com/office/officeart/2005/8/layout/cycle2"/>
    <dgm:cxn modelId="{D2499875-4480-4630-91E7-CB6F61BBF850}" type="presOf" srcId="{90AE6A19-9B55-41DA-A2DB-813191A5E991}" destId="{A46EFFB5-364D-4CFD-ACF1-AF61F07436DE}" srcOrd="0" destOrd="0" presId="urn:microsoft.com/office/officeart/2005/8/layout/cycle2"/>
    <dgm:cxn modelId="{14CF2658-6A95-4B00-A81C-221EDD44A5F9}" type="presOf" srcId="{E88E032D-C58E-4A5B-B599-5BE6150A29DC}" destId="{20B34E90-BBE9-4FD3-BC65-3C2B75C8B8B4}" srcOrd="0" destOrd="0" presId="urn:microsoft.com/office/officeart/2005/8/layout/cycle2"/>
    <dgm:cxn modelId="{360F6C59-FFAA-4A26-8EBB-FBD6CA5A6C10}" type="presOf" srcId="{1C702EF5-2ACF-4C1D-84A3-DA13E57D5436}" destId="{43554E34-AE57-4DAB-A1EB-8093F8C1C113}" srcOrd="1" destOrd="0" presId="urn:microsoft.com/office/officeart/2005/8/layout/cycle2"/>
    <dgm:cxn modelId="{8805E87A-698C-4070-BCA3-FF307D23E00D}" type="presOf" srcId="{5C700EAF-5EC6-4825-8075-B9B75E5AC326}" destId="{2E071932-F5E5-406B-A7E8-253528BE2FEA}" srcOrd="0" destOrd="0" presId="urn:microsoft.com/office/officeart/2005/8/layout/cycle2"/>
    <dgm:cxn modelId="{0F76B384-B4ED-4B3E-8403-762654D21A04}" srcId="{12C3C0A8-29DD-473E-9918-2B5FCCB1D25B}" destId="{900284ED-497F-450F-BC87-0DC42F38323A}" srcOrd="4" destOrd="0" parTransId="{41503253-9518-4128-9CA2-97C986311B0A}" sibTransId="{FC0627B6-9B69-44C4-BAFC-CD9E4E1401EB}"/>
    <dgm:cxn modelId="{68433385-2E88-4978-B3C8-7E3AD2E63608}" type="presOf" srcId="{5BFA13C3-B64A-4316-8675-627EC30AE9D3}" destId="{DDC43B25-0FDC-44F6-AE18-C3992B467932}" srcOrd="0" destOrd="0" presId="urn:microsoft.com/office/officeart/2005/8/layout/cycle2"/>
    <dgm:cxn modelId="{1CC26C92-D2EB-46E1-8E0E-BFD1B05FC065}" srcId="{12C3C0A8-29DD-473E-9918-2B5FCCB1D25B}" destId="{2098952F-7E13-416B-BE20-FD7C8E26225B}" srcOrd="1" destOrd="0" parTransId="{42E7288A-DB59-4A98-89DA-2C4B18AADF09}" sibTransId="{6DE48F6F-DF59-4C29-8700-1103DCC91638}"/>
    <dgm:cxn modelId="{5AD80893-D3FB-40B4-BD72-367EC9160567}" type="presOf" srcId="{B25246A3-6255-4723-A18D-24C179FF85F0}" destId="{E3FA49AB-8C5F-44FF-8DA1-6F7BCF5BCAEC}" srcOrd="0" destOrd="0" presId="urn:microsoft.com/office/officeart/2005/8/layout/cycle2"/>
    <dgm:cxn modelId="{D66C429C-C826-47AF-B9ED-C0997978D10B}" type="presOf" srcId="{82648203-47AB-4472-A918-F75A97F0BA4B}" destId="{82A4BC00-96DA-4A86-9FF0-438D9C6B7C01}" srcOrd="0" destOrd="0" presId="urn:microsoft.com/office/officeart/2005/8/layout/cycle2"/>
    <dgm:cxn modelId="{18F7FDA4-82E5-4BB2-89D0-DB4941A12E57}" srcId="{12C3C0A8-29DD-473E-9918-2B5FCCB1D25B}" destId="{C6416256-C981-4AEE-A3E2-E5E40786F7E6}" srcOrd="6" destOrd="0" parTransId="{59C21E51-1799-4951-912D-D77785339DE8}" sibTransId="{1C702EF5-2ACF-4C1D-84A3-DA13E57D5436}"/>
    <dgm:cxn modelId="{0420C3A7-BA53-4927-BCFE-31E9D0E8429E}" type="presOf" srcId="{900284ED-497F-450F-BC87-0DC42F38323A}" destId="{D2033466-2971-4CF7-9750-D4122954A0E9}" srcOrd="0" destOrd="0" presId="urn:microsoft.com/office/officeart/2005/8/layout/cycle2"/>
    <dgm:cxn modelId="{5D09A9B9-1BB1-4B93-87CE-4054AE43A24E}" type="presOf" srcId="{FC0627B6-9B69-44C4-BAFC-CD9E4E1401EB}" destId="{7F723E7C-BB83-44A8-839C-436A68EABFB7}" srcOrd="1" destOrd="0" presId="urn:microsoft.com/office/officeart/2005/8/layout/cycle2"/>
    <dgm:cxn modelId="{D4EC4DCB-50EE-428F-B466-F2D1E6094B0B}" srcId="{12C3C0A8-29DD-473E-9918-2B5FCCB1D25B}" destId="{4DA542E2-80D3-48D9-B822-596B9DF9E776}" srcOrd="7" destOrd="0" parTransId="{C8FF54B7-362D-420A-9E5D-CB8285AE9E36}" sibTransId="{90AE6A19-9B55-41DA-A2DB-813191A5E991}"/>
    <dgm:cxn modelId="{58ECBCD0-A0AE-479E-A744-80A3A2A1346A}" srcId="{12C3C0A8-29DD-473E-9918-2B5FCCB1D25B}" destId="{B25246A3-6255-4723-A18D-24C179FF85F0}" srcOrd="8" destOrd="0" parTransId="{384D3D7E-DD1C-4D63-80DF-C35261A7829F}" sibTransId="{DAE0ACBC-F990-412C-A982-078BBE9F2146}"/>
    <dgm:cxn modelId="{369028D5-4DED-4A91-A21B-F4D5443CC79D}" type="presOf" srcId="{12C3C0A8-29DD-473E-9918-2B5FCCB1D25B}" destId="{DF085AA8-9329-48DE-A9C2-EAA140F0131D}" srcOrd="0" destOrd="0" presId="urn:microsoft.com/office/officeart/2005/8/layout/cycle2"/>
    <dgm:cxn modelId="{B97051E5-5D9E-42BC-ADF8-1234AB99DA5E}" type="presOf" srcId="{4DA542E2-80D3-48D9-B822-596B9DF9E776}" destId="{857544E4-1C5E-4B3C-BAB7-A0FB759D0F93}" srcOrd="0" destOrd="0" presId="urn:microsoft.com/office/officeart/2005/8/layout/cycle2"/>
    <dgm:cxn modelId="{007101EF-C2E0-4861-A45C-970FEBDCFF47}" type="presOf" srcId="{DAE0ACBC-F990-412C-A982-078BBE9F2146}" destId="{54A728FA-3AFE-4CBE-8392-8C87043D34CC}" srcOrd="1" destOrd="0" presId="urn:microsoft.com/office/officeart/2005/8/layout/cycle2"/>
    <dgm:cxn modelId="{8F2930F6-3CA4-4D3F-BB72-A4C32D589B7C}" type="presOf" srcId="{2098952F-7E13-416B-BE20-FD7C8E26225B}" destId="{C536A046-EAE7-40D2-9994-CE0E8C8743CE}" srcOrd="0" destOrd="0" presId="urn:microsoft.com/office/officeart/2005/8/layout/cycle2"/>
    <dgm:cxn modelId="{B5A963F8-DFC5-45BC-B1D9-4932E57F7499}" type="presParOf" srcId="{DF085AA8-9329-48DE-A9C2-EAA140F0131D}" destId="{B1316F88-7A14-41F2-819A-49825CE17F64}" srcOrd="0" destOrd="0" presId="urn:microsoft.com/office/officeart/2005/8/layout/cycle2"/>
    <dgm:cxn modelId="{C337B6CA-6117-4C0B-BA83-5E2C351029D7}" type="presParOf" srcId="{DF085AA8-9329-48DE-A9C2-EAA140F0131D}" destId="{DDC43B25-0FDC-44F6-AE18-C3992B467932}" srcOrd="1" destOrd="0" presId="urn:microsoft.com/office/officeart/2005/8/layout/cycle2"/>
    <dgm:cxn modelId="{14D0EF6B-A04C-46D9-93D2-3579CCD0E471}" type="presParOf" srcId="{DDC43B25-0FDC-44F6-AE18-C3992B467932}" destId="{C3E73289-BF30-4994-B60F-DD8AA4B3DA1E}" srcOrd="0" destOrd="0" presId="urn:microsoft.com/office/officeart/2005/8/layout/cycle2"/>
    <dgm:cxn modelId="{9CDBA293-D263-4A5D-9844-1AB5C87AAA7B}" type="presParOf" srcId="{DF085AA8-9329-48DE-A9C2-EAA140F0131D}" destId="{C536A046-EAE7-40D2-9994-CE0E8C8743CE}" srcOrd="2" destOrd="0" presId="urn:microsoft.com/office/officeart/2005/8/layout/cycle2"/>
    <dgm:cxn modelId="{42B7DEA8-8B8F-4C22-AAE3-20D78B53BCC2}" type="presParOf" srcId="{DF085AA8-9329-48DE-A9C2-EAA140F0131D}" destId="{E6A58212-C0A6-4532-817B-C52139EB0E43}" srcOrd="3" destOrd="0" presId="urn:microsoft.com/office/officeart/2005/8/layout/cycle2"/>
    <dgm:cxn modelId="{33420759-3077-4C66-B8DC-11FAC7495514}" type="presParOf" srcId="{E6A58212-C0A6-4532-817B-C52139EB0E43}" destId="{C740AF79-CB82-4266-B3BF-12DA95C81B11}" srcOrd="0" destOrd="0" presId="urn:microsoft.com/office/officeart/2005/8/layout/cycle2"/>
    <dgm:cxn modelId="{42CD6685-ED88-497A-8663-08220064F15C}" type="presParOf" srcId="{DF085AA8-9329-48DE-A9C2-EAA140F0131D}" destId="{7C5E53D1-A036-4C04-BB29-B48B745DFB62}" srcOrd="4" destOrd="0" presId="urn:microsoft.com/office/officeart/2005/8/layout/cycle2"/>
    <dgm:cxn modelId="{ED83AC56-58C1-43EC-AE09-0B8F3443729F}" type="presParOf" srcId="{DF085AA8-9329-48DE-A9C2-EAA140F0131D}" destId="{20B34E90-BBE9-4FD3-BC65-3C2B75C8B8B4}" srcOrd="5" destOrd="0" presId="urn:microsoft.com/office/officeart/2005/8/layout/cycle2"/>
    <dgm:cxn modelId="{AC9DA421-666E-46E3-B46B-68A9A266BF2A}" type="presParOf" srcId="{20B34E90-BBE9-4FD3-BC65-3C2B75C8B8B4}" destId="{80CCCB6F-50D9-4FE5-8C1D-B99F80E414FC}" srcOrd="0" destOrd="0" presId="urn:microsoft.com/office/officeart/2005/8/layout/cycle2"/>
    <dgm:cxn modelId="{B42ACB41-95D6-4D03-8C9C-80969C65294D}" type="presParOf" srcId="{DF085AA8-9329-48DE-A9C2-EAA140F0131D}" destId="{2E071932-F5E5-406B-A7E8-253528BE2FEA}" srcOrd="6" destOrd="0" presId="urn:microsoft.com/office/officeart/2005/8/layout/cycle2"/>
    <dgm:cxn modelId="{C67BC9C1-0DA0-4903-910E-96CF64E56E9F}" type="presParOf" srcId="{DF085AA8-9329-48DE-A9C2-EAA140F0131D}" destId="{82A4BC00-96DA-4A86-9FF0-438D9C6B7C01}" srcOrd="7" destOrd="0" presId="urn:microsoft.com/office/officeart/2005/8/layout/cycle2"/>
    <dgm:cxn modelId="{51F7B588-23A7-43CA-ADE4-982181D36D6D}" type="presParOf" srcId="{82A4BC00-96DA-4A86-9FF0-438D9C6B7C01}" destId="{FB79A933-9160-481C-9D69-DCD0728B28B5}" srcOrd="0" destOrd="0" presId="urn:microsoft.com/office/officeart/2005/8/layout/cycle2"/>
    <dgm:cxn modelId="{CEBC1A69-490B-4944-8478-119CFEA55B37}" type="presParOf" srcId="{DF085AA8-9329-48DE-A9C2-EAA140F0131D}" destId="{D2033466-2971-4CF7-9750-D4122954A0E9}" srcOrd="8" destOrd="0" presId="urn:microsoft.com/office/officeart/2005/8/layout/cycle2"/>
    <dgm:cxn modelId="{DA6E8C15-7BFD-4371-915F-89AD7A0F6D10}" type="presParOf" srcId="{DF085AA8-9329-48DE-A9C2-EAA140F0131D}" destId="{3EF21AAC-1FAC-4426-9283-FEB63882B605}" srcOrd="9" destOrd="0" presId="urn:microsoft.com/office/officeart/2005/8/layout/cycle2"/>
    <dgm:cxn modelId="{56122456-4BC6-4332-AAED-8B51FA93FDA1}" type="presParOf" srcId="{3EF21AAC-1FAC-4426-9283-FEB63882B605}" destId="{7F723E7C-BB83-44A8-839C-436A68EABFB7}" srcOrd="0" destOrd="0" presId="urn:microsoft.com/office/officeart/2005/8/layout/cycle2"/>
    <dgm:cxn modelId="{9CE9F1F8-3838-4215-BB4D-814CB35DCC55}" type="presParOf" srcId="{DF085AA8-9329-48DE-A9C2-EAA140F0131D}" destId="{37E88667-0B72-4958-BDA6-B55F60F74FD7}" srcOrd="10" destOrd="0" presId="urn:microsoft.com/office/officeart/2005/8/layout/cycle2"/>
    <dgm:cxn modelId="{C681215E-13A7-4977-A031-BA6A8EB956AA}" type="presParOf" srcId="{DF085AA8-9329-48DE-A9C2-EAA140F0131D}" destId="{1934CCF0-C068-4C74-8D83-4B1A65DB5422}" srcOrd="11" destOrd="0" presId="urn:microsoft.com/office/officeart/2005/8/layout/cycle2"/>
    <dgm:cxn modelId="{D0C42A03-3E52-417B-B4FB-D039EFAA245E}" type="presParOf" srcId="{1934CCF0-C068-4C74-8D83-4B1A65DB5422}" destId="{40E8DB46-EFF1-494D-B97C-F974477D82AD}" srcOrd="0" destOrd="0" presId="urn:microsoft.com/office/officeart/2005/8/layout/cycle2"/>
    <dgm:cxn modelId="{C2DC71DA-F2BA-4592-A1F3-10A4F25E4A65}" type="presParOf" srcId="{DF085AA8-9329-48DE-A9C2-EAA140F0131D}" destId="{2B5BD6E6-9446-4711-A9B9-D5D3F7C618E8}" srcOrd="12" destOrd="0" presId="urn:microsoft.com/office/officeart/2005/8/layout/cycle2"/>
    <dgm:cxn modelId="{8C6BF034-AA7A-40CD-8023-3012CA9A262E}" type="presParOf" srcId="{DF085AA8-9329-48DE-A9C2-EAA140F0131D}" destId="{522AD1C5-D705-4FB4-B5F4-14108F0E27B4}" srcOrd="13" destOrd="0" presId="urn:microsoft.com/office/officeart/2005/8/layout/cycle2"/>
    <dgm:cxn modelId="{3F93446E-8D4F-4237-8521-042F563E9493}" type="presParOf" srcId="{522AD1C5-D705-4FB4-B5F4-14108F0E27B4}" destId="{43554E34-AE57-4DAB-A1EB-8093F8C1C113}" srcOrd="0" destOrd="0" presId="urn:microsoft.com/office/officeart/2005/8/layout/cycle2"/>
    <dgm:cxn modelId="{790F31A4-E5C0-4853-84DC-BE3336C2729B}" type="presParOf" srcId="{DF085AA8-9329-48DE-A9C2-EAA140F0131D}" destId="{857544E4-1C5E-4B3C-BAB7-A0FB759D0F93}" srcOrd="14" destOrd="0" presId="urn:microsoft.com/office/officeart/2005/8/layout/cycle2"/>
    <dgm:cxn modelId="{683BA07C-EC48-4F2E-8175-5E5D8F4B3696}" type="presParOf" srcId="{DF085AA8-9329-48DE-A9C2-EAA140F0131D}" destId="{A46EFFB5-364D-4CFD-ACF1-AF61F07436DE}" srcOrd="15" destOrd="0" presId="urn:microsoft.com/office/officeart/2005/8/layout/cycle2"/>
    <dgm:cxn modelId="{46352FDB-402D-4AD6-B0E1-7BBC628A1D55}" type="presParOf" srcId="{A46EFFB5-364D-4CFD-ACF1-AF61F07436DE}" destId="{356D79A6-10DF-4495-99CF-EAB2461F0CFF}" srcOrd="0" destOrd="0" presId="urn:microsoft.com/office/officeart/2005/8/layout/cycle2"/>
    <dgm:cxn modelId="{F135307F-32CF-4E2D-83C5-E4A2F8E6770B}" type="presParOf" srcId="{DF085AA8-9329-48DE-A9C2-EAA140F0131D}" destId="{E3FA49AB-8C5F-44FF-8DA1-6F7BCF5BCAEC}" srcOrd="16" destOrd="0" presId="urn:microsoft.com/office/officeart/2005/8/layout/cycle2"/>
    <dgm:cxn modelId="{834860FE-A224-4C86-84CB-495ABAD42892}" type="presParOf" srcId="{DF085AA8-9329-48DE-A9C2-EAA140F0131D}" destId="{92F6F4A5-C2BB-4E69-82A1-71305CF604D4}" srcOrd="17" destOrd="0" presId="urn:microsoft.com/office/officeart/2005/8/layout/cycle2"/>
    <dgm:cxn modelId="{B95275C6-F65B-45C3-A70A-8195AC559461}" type="presParOf" srcId="{92F6F4A5-C2BB-4E69-82A1-71305CF604D4}" destId="{54A728FA-3AFE-4CBE-8392-8C87043D34C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316F88-7A14-41F2-819A-49825CE17F64}">
      <dsp:nvSpPr>
        <dsp:cNvPr id="0" name=""/>
        <dsp:cNvSpPr/>
      </dsp:nvSpPr>
      <dsp:spPr>
        <a:xfrm>
          <a:off x="1640188" y="270908"/>
          <a:ext cx="758223" cy="7582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The joined up FLS</a:t>
          </a:r>
        </a:p>
      </dsp:txBody>
      <dsp:txXfrm>
        <a:off x="1751227" y="381947"/>
        <a:ext cx="536145" cy="536145"/>
      </dsp:txXfrm>
    </dsp:sp>
    <dsp:sp modelId="{DDC43B25-0FDC-44F6-AE18-C3992B467932}">
      <dsp:nvSpPr>
        <dsp:cNvPr id="0" name=""/>
        <dsp:cNvSpPr/>
      </dsp:nvSpPr>
      <dsp:spPr>
        <a:xfrm rot="1200000">
          <a:off x="2447921" y="714670"/>
          <a:ext cx="201087" cy="2559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2449740" y="755534"/>
        <a:ext cx="140761" cy="153540"/>
      </dsp:txXfrm>
    </dsp:sp>
    <dsp:sp modelId="{C536A046-EAE7-40D2-9994-CE0E8C8743CE}">
      <dsp:nvSpPr>
        <dsp:cNvPr id="0" name=""/>
        <dsp:cNvSpPr/>
      </dsp:nvSpPr>
      <dsp:spPr>
        <a:xfrm>
          <a:off x="2709214" y="660002"/>
          <a:ext cx="758223" cy="7582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Information In AND</a:t>
          </a:r>
          <a:r>
            <a:rPr lang="en-US" sz="700" u="sng" kern="1200" dirty="0"/>
            <a:t> </a:t>
          </a:r>
          <a:r>
            <a:rPr lang="en-US" sz="700" kern="1200" dirty="0"/>
            <a:t>Out</a:t>
          </a:r>
        </a:p>
      </dsp:txBody>
      <dsp:txXfrm>
        <a:off x="2820253" y="771041"/>
        <a:ext cx="536145" cy="536145"/>
      </dsp:txXfrm>
    </dsp:sp>
    <dsp:sp modelId="{E6A58212-C0A6-4532-817B-C52139EB0E43}">
      <dsp:nvSpPr>
        <dsp:cNvPr id="0" name=""/>
        <dsp:cNvSpPr/>
      </dsp:nvSpPr>
      <dsp:spPr>
        <a:xfrm rot="3600000">
          <a:off x="3269345" y="1398845"/>
          <a:ext cx="201087" cy="2559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3284427" y="1423903"/>
        <a:ext cx="140761" cy="153540"/>
      </dsp:txXfrm>
    </dsp:sp>
    <dsp:sp modelId="{7C5E53D1-A036-4C04-BB29-B48B745DFB62}">
      <dsp:nvSpPr>
        <dsp:cNvPr id="0" name=""/>
        <dsp:cNvSpPr/>
      </dsp:nvSpPr>
      <dsp:spPr>
        <a:xfrm>
          <a:off x="3278032" y="1645222"/>
          <a:ext cx="758223" cy="7582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Universal standard</a:t>
          </a:r>
          <a:r>
            <a:rPr lang="en-US" sz="700" u="sng" kern="1200" dirty="0"/>
            <a:t> AND </a:t>
          </a:r>
          <a:r>
            <a:rPr lang="en-US" sz="700" kern="1200" dirty="0"/>
            <a:t>access</a:t>
          </a:r>
        </a:p>
      </dsp:txBody>
      <dsp:txXfrm>
        <a:off x="3389071" y="1756261"/>
        <a:ext cx="536145" cy="536145"/>
      </dsp:txXfrm>
    </dsp:sp>
    <dsp:sp modelId="{20B34E90-BBE9-4FD3-BC65-3C2B75C8B8B4}">
      <dsp:nvSpPr>
        <dsp:cNvPr id="0" name=""/>
        <dsp:cNvSpPr/>
      </dsp:nvSpPr>
      <dsp:spPr>
        <a:xfrm rot="6000000">
          <a:off x="3458814" y="2450955"/>
          <a:ext cx="201087" cy="2559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 rot="10800000">
        <a:off x="3494215" y="2472430"/>
        <a:ext cx="140761" cy="153540"/>
      </dsp:txXfrm>
    </dsp:sp>
    <dsp:sp modelId="{2E071932-F5E5-406B-A7E8-253528BE2FEA}">
      <dsp:nvSpPr>
        <dsp:cNvPr id="0" name=""/>
        <dsp:cNvSpPr/>
      </dsp:nvSpPr>
      <dsp:spPr>
        <a:xfrm>
          <a:off x="3080483" y="2765573"/>
          <a:ext cx="758223" cy="7582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Advises current best practice</a:t>
          </a:r>
        </a:p>
      </dsp:txBody>
      <dsp:txXfrm>
        <a:off x="3191522" y="2876612"/>
        <a:ext cx="536145" cy="536145"/>
      </dsp:txXfrm>
    </dsp:sp>
    <dsp:sp modelId="{82A4BC00-96DA-4A86-9FF0-438D9C6B7C01}">
      <dsp:nvSpPr>
        <dsp:cNvPr id="0" name=""/>
        <dsp:cNvSpPr/>
      </dsp:nvSpPr>
      <dsp:spPr>
        <a:xfrm rot="8400000">
          <a:off x="2927672" y="3378705"/>
          <a:ext cx="201087" cy="2559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 rot="10800000">
        <a:off x="2980941" y="3410497"/>
        <a:ext cx="140761" cy="153540"/>
      </dsp:txXfrm>
    </dsp:sp>
    <dsp:sp modelId="{D2033466-2971-4CF7-9750-D4122954A0E9}">
      <dsp:nvSpPr>
        <dsp:cNvPr id="0" name=""/>
        <dsp:cNvSpPr/>
      </dsp:nvSpPr>
      <dsp:spPr>
        <a:xfrm>
          <a:off x="2209005" y="3496830"/>
          <a:ext cx="758223" cy="7582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 err="1"/>
            <a:t>Individualised</a:t>
          </a:r>
          <a:r>
            <a:rPr lang="en-US" sz="700" kern="1200" dirty="0"/>
            <a:t> advice</a:t>
          </a:r>
        </a:p>
      </dsp:txBody>
      <dsp:txXfrm>
        <a:off x="2320044" y="3607869"/>
        <a:ext cx="536145" cy="536145"/>
      </dsp:txXfrm>
    </dsp:sp>
    <dsp:sp modelId="{3EF21AAC-1FAC-4426-9283-FEB63882B605}">
      <dsp:nvSpPr>
        <dsp:cNvPr id="0" name=""/>
        <dsp:cNvSpPr/>
      </dsp:nvSpPr>
      <dsp:spPr>
        <a:xfrm rot="10800000">
          <a:off x="1924447" y="3747992"/>
          <a:ext cx="201087" cy="2559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 rot="10800000">
        <a:off x="1984773" y="3799172"/>
        <a:ext cx="140761" cy="153540"/>
      </dsp:txXfrm>
    </dsp:sp>
    <dsp:sp modelId="{37E88667-0B72-4958-BDA6-B55F60F74FD7}">
      <dsp:nvSpPr>
        <dsp:cNvPr id="0" name=""/>
        <dsp:cNvSpPr/>
      </dsp:nvSpPr>
      <dsp:spPr>
        <a:xfrm>
          <a:off x="1071371" y="3496830"/>
          <a:ext cx="758223" cy="7582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Full visibility in secondary </a:t>
          </a:r>
          <a:r>
            <a:rPr lang="en-US" sz="700" u="sng" kern="1200" dirty="0"/>
            <a:t>AND</a:t>
          </a:r>
          <a:r>
            <a:rPr lang="en-US" sz="700" kern="1200" dirty="0"/>
            <a:t> primary care</a:t>
          </a:r>
        </a:p>
      </dsp:txBody>
      <dsp:txXfrm>
        <a:off x="1182410" y="3607869"/>
        <a:ext cx="536145" cy="536145"/>
      </dsp:txXfrm>
    </dsp:sp>
    <dsp:sp modelId="{1934CCF0-C068-4C74-8D83-4B1A65DB5422}">
      <dsp:nvSpPr>
        <dsp:cNvPr id="0" name=""/>
        <dsp:cNvSpPr/>
      </dsp:nvSpPr>
      <dsp:spPr>
        <a:xfrm rot="13200000">
          <a:off x="918559" y="3386022"/>
          <a:ext cx="201087" cy="2559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 rot="10800000">
        <a:off x="971828" y="3456590"/>
        <a:ext cx="140761" cy="153540"/>
      </dsp:txXfrm>
    </dsp:sp>
    <dsp:sp modelId="{2B5BD6E6-9446-4711-A9B9-D5D3F7C618E8}">
      <dsp:nvSpPr>
        <dsp:cNvPr id="0" name=""/>
        <dsp:cNvSpPr/>
      </dsp:nvSpPr>
      <dsp:spPr>
        <a:xfrm>
          <a:off x="199892" y="2765573"/>
          <a:ext cx="758223" cy="7582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Patient </a:t>
          </a:r>
          <a:r>
            <a:rPr lang="en-US" sz="700" u="sng" kern="1200" dirty="0"/>
            <a:t>VALUE</a:t>
          </a:r>
          <a:endParaRPr lang="en-US" sz="700" kern="1200" dirty="0"/>
        </a:p>
      </dsp:txBody>
      <dsp:txXfrm>
        <a:off x="310931" y="2876612"/>
        <a:ext cx="536145" cy="536145"/>
      </dsp:txXfrm>
    </dsp:sp>
    <dsp:sp modelId="{522AD1C5-D705-4FB4-B5F4-14108F0E27B4}">
      <dsp:nvSpPr>
        <dsp:cNvPr id="0" name=""/>
        <dsp:cNvSpPr/>
      </dsp:nvSpPr>
      <dsp:spPr>
        <a:xfrm rot="15600000">
          <a:off x="380674" y="2462164"/>
          <a:ext cx="201087" cy="2559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 rot="10800000">
        <a:off x="416075" y="2543049"/>
        <a:ext cx="140761" cy="153540"/>
      </dsp:txXfrm>
    </dsp:sp>
    <dsp:sp modelId="{857544E4-1C5E-4B3C-BAB7-A0FB759D0F93}">
      <dsp:nvSpPr>
        <dsp:cNvPr id="0" name=""/>
        <dsp:cNvSpPr/>
      </dsp:nvSpPr>
      <dsp:spPr>
        <a:xfrm>
          <a:off x="2344" y="1645222"/>
          <a:ext cx="758223" cy="7582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Contributes to long-term care (&gt;1 year from sentinel fracture)</a:t>
          </a:r>
        </a:p>
      </dsp:txBody>
      <dsp:txXfrm>
        <a:off x="113383" y="1756261"/>
        <a:ext cx="536145" cy="536145"/>
      </dsp:txXfrm>
    </dsp:sp>
    <dsp:sp modelId="{A46EFFB5-364D-4CFD-ACF1-AF61F07436DE}">
      <dsp:nvSpPr>
        <dsp:cNvPr id="0" name=""/>
        <dsp:cNvSpPr/>
      </dsp:nvSpPr>
      <dsp:spPr>
        <a:xfrm rot="18000000">
          <a:off x="562475" y="1408702"/>
          <a:ext cx="201087" cy="2559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600" kern="1200"/>
        </a:p>
      </dsp:txBody>
      <dsp:txXfrm>
        <a:off x="577557" y="1486004"/>
        <a:ext cx="140761" cy="153540"/>
      </dsp:txXfrm>
    </dsp:sp>
    <dsp:sp modelId="{E3FA49AB-8C5F-44FF-8DA1-6F7BCF5BCAEC}">
      <dsp:nvSpPr>
        <dsp:cNvPr id="0" name=""/>
        <dsp:cNvSpPr/>
      </dsp:nvSpPr>
      <dsp:spPr>
        <a:xfrm>
          <a:off x="571161" y="660002"/>
          <a:ext cx="758223" cy="7582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Most valued and reliable source</a:t>
          </a:r>
        </a:p>
      </dsp:txBody>
      <dsp:txXfrm>
        <a:off x="682200" y="771041"/>
        <a:ext cx="536145" cy="536145"/>
      </dsp:txXfrm>
    </dsp:sp>
    <dsp:sp modelId="{92F6F4A5-C2BB-4E69-82A1-71305CF604D4}">
      <dsp:nvSpPr>
        <dsp:cNvPr id="0" name=""/>
        <dsp:cNvSpPr/>
      </dsp:nvSpPr>
      <dsp:spPr>
        <a:xfrm rot="20400000">
          <a:off x="1378894" y="718563"/>
          <a:ext cx="201087" cy="2559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1380713" y="780059"/>
        <a:ext cx="140761" cy="153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>
            <a:lvl1pPr>
              <a:defRPr>
                <a:solidFill>
                  <a:srgbClr val="96C75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2CD7-1193-49DB-A63C-4C1277BB9775}" type="datetimeFigureOut">
              <a:rPr lang="en-NZ" smtClean="0"/>
              <a:t>27/05/2025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800" y="274638"/>
            <a:ext cx="1728000" cy="435668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9396537" y="274640"/>
            <a:ext cx="130195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NZ" sz="900" dirty="0"/>
              <a:t>Font – Calibri</a:t>
            </a:r>
          </a:p>
          <a:p>
            <a:r>
              <a:rPr lang="en-NZ" sz="900" dirty="0">
                <a:solidFill>
                  <a:srgbClr val="96C75A"/>
                </a:solidFill>
              </a:rPr>
              <a:t>Title –</a:t>
            </a:r>
            <a:r>
              <a:rPr lang="en-NZ" sz="900" baseline="0" dirty="0">
                <a:solidFill>
                  <a:srgbClr val="96C75A"/>
                </a:solidFill>
              </a:rPr>
              <a:t> always Green</a:t>
            </a:r>
          </a:p>
          <a:p>
            <a:r>
              <a:rPr lang="en-NZ" sz="900" baseline="0" dirty="0">
                <a:solidFill>
                  <a:srgbClr val="636466"/>
                </a:solidFill>
              </a:rPr>
              <a:t>Sub-titles – always Grey</a:t>
            </a:r>
          </a:p>
          <a:p>
            <a:r>
              <a:rPr lang="en-NZ" sz="900" dirty="0"/>
              <a:t>Body -</a:t>
            </a:r>
            <a:r>
              <a:rPr lang="en-NZ" sz="900" baseline="0" dirty="0"/>
              <a:t> Black</a:t>
            </a:r>
            <a:endParaRPr lang="en-NZ" sz="900" dirty="0"/>
          </a:p>
        </p:txBody>
      </p:sp>
    </p:spTree>
    <p:extLst>
      <p:ext uri="{BB962C8B-B14F-4D97-AF65-F5344CB8AC3E}">
        <p14:creationId xmlns:p14="http://schemas.microsoft.com/office/powerpoint/2010/main" val="1130120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2CD7-1193-49DB-A63C-4C1277BB9775}" type="datetimeFigureOut">
              <a:rPr lang="en-NZ" smtClean="0"/>
              <a:t>27/05/2025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800" y="274638"/>
            <a:ext cx="1728000" cy="43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07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2CD7-1193-49DB-A63C-4C1277BB9775}" type="datetimeFigureOut">
              <a:rPr lang="en-NZ" smtClean="0"/>
              <a:t>27/05/2025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800" y="274638"/>
            <a:ext cx="1728000" cy="43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408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96C75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2CD7-1193-49DB-A63C-4C1277BB9775}" type="datetimeFigureOut">
              <a:rPr lang="en-NZ" smtClean="0"/>
              <a:t>27/05/2025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800" y="274638"/>
            <a:ext cx="1728000" cy="43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0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96C75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2CD7-1193-49DB-A63C-4C1277BB9775}" type="datetimeFigureOut">
              <a:rPr lang="en-NZ" smtClean="0"/>
              <a:t>27/05/2025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800" y="274638"/>
            <a:ext cx="1728000" cy="43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44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GB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2CD7-1193-49DB-A63C-4C1277BB9775}" type="datetimeFigureOut">
              <a:rPr lang="en-NZ" smtClean="0"/>
              <a:t>27/05/2025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800" y="274638"/>
            <a:ext cx="1728000" cy="43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342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96C75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2CD7-1193-49DB-A63C-4C1277BB9775}" type="datetimeFigureOut">
              <a:rPr lang="en-NZ" smtClean="0"/>
              <a:t>27/05/2025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800" y="274638"/>
            <a:ext cx="1728000" cy="43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0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C75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2CD7-1193-49DB-A63C-4C1277BB9775}" type="datetimeFigureOut">
              <a:rPr lang="en-NZ" smtClean="0"/>
              <a:t>27/05/2025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800" y="274638"/>
            <a:ext cx="1728000" cy="43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6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C75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2CD7-1193-49DB-A63C-4C1277BB9775}" type="datetimeFigureOut">
              <a:rPr lang="en-NZ" smtClean="0"/>
              <a:t>27/05/2025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800" y="274638"/>
            <a:ext cx="1728000" cy="43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5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2CD7-1193-49DB-A63C-4C1277BB9775}" type="datetimeFigureOut">
              <a:rPr lang="en-NZ" smtClean="0"/>
              <a:t>27/05/2025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28196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GB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2CD7-1193-49DB-A63C-4C1277BB9775}" type="datetimeFigureOut">
              <a:rPr lang="en-NZ" smtClean="0"/>
              <a:t>27/05/2025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800" y="274638"/>
            <a:ext cx="1728000" cy="43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36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GB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GB"/>
              <a:t>Click icon to add picture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2CD7-1193-49DB-A63C-4C1277BB9775}" type="datetimeFigureOut">
              <a:rPr lang="en-NZ" smtClean="0"/>
              <a:t>27/05/2025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800" y="274638"/>
            <a:ext cx="1728000" cy="43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04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12CD7-1193-49DB-A63C-4C1277BB9775}" type="datetimeFigureOut">
              <a:rPr lang="en-NZ" smtClean="0"/>
              <a:t>27/05/2025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DE351-F476-4AB9-8B38-5FCFDDFF5B7E}" type="slidenum">
              <a:rPr lang="en-NZ" smtClean="0"/>
              <a:t>‹#›</a:t>
            </a:fld>
            <a:endParaRPr lang="en-NZ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62865E1-54FB-42B1-AC6C-09CF5AE81C8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57507397"/>
              </p:ext>
            </p:extLst>
          </p:nvPr>
        </p:nvGraphicFramePr>
        <p:xfrm>
          <a:off x="-7200" y="6400800"/>
          <a:ext cx="91584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NZ" sz="1200" dirty="0"/>
                        <a:t>He mana tō te whānau</a:t>
                      </a:r>
                    </a:p>
                    <a:p>
                      <a:pPr algn="ctr"/>
                      <a:r>
                        <a:rPr lang="en-NZ" sz="1200" dirty="0"/>
                        <a:t>Whānau Centred </a:t>
                      </a:r>
                      <a:r>
                        <a:rPr lang="en-NZ" sz="1200" dirty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NZ" sz="1200" dirty="0">
                        <a:solidFill>
                          <a:srgbClr val="55B6C9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5B6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 dirty="0"/>
                        <a:t>Tōkeke</a:t>
                      </a:r>
                    </a:p>
                    <a:p>
                      <a:pPr algn="ctr"/>
                      <a:r>
                        <a:rPr lang="en-NZ" sz="1200" dirty="0"/>
                        <a:t>Equitable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C75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 dirty="0"/>
                        <a:t>Manawa whakaute</a:t>
                      </a:r>
                    </a:p>
                    <a:p>
                      <a:pPr algn="ctr"/>
                      <a:r>
                        <a:rPr lang="en-NZ" sz="1200" dirty="0"/>
                        <a:t>Respectful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8E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 dirty="0"/>
                        <a:t>Pono</a:t>
                      </a:r>
                    </a:p>
                    <a:p>
                      <a:pPr algn="ctr"/>
                      <a:r>
                        <a:rPr lang="en-NZ" sz="1200" dirty="0"/>
                        <a:t>Transparent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4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704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350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rgbClr val="636466"/>
          </a:solidFill>
          <a:latin typeface="+mn-lt"/>
          <a:ea typeface="+mn-ea"/>
          <a:cs typeface="+mn-cs"/>
        </a:defRPr>
      </a:lvl1pPr>
      <a:lvl2pPr marL="417910" indent="-160735" algn="l" defTabSz="5143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12CD7-1193-49DB-A63C-4C1277BB9775}" type="datetimeFigureOut">
              <a:rPr lang="en-NZ" smtClean="0"/>
              <a:t>27/05/2025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DE351-F476-4AB9-8B38-5FCFDDFF5B7E}" type="slidenum">
              <a:rPr lang="en-NZ" smtClean="0"/>
              <a:t>‹#›</a:t>
            </a:fld>
            <a:endParaRPr lang="en-NZ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62865E1-54FB-42B1-AC6C-09CF5AE81C87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-7200" y="6400800"/>
          <a:ext cx="91584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NZ" sz="1200"/>
                        <a:t>He mana tō te whānau</a:t>
                      </a:r>
                    </a:p>
                    <a:p>
                      <a:pPr algn="ctr"/>
                      <a:r>
                        <a:rPr lang="en-NZ" sz="1200"/>
                        <a:t>Whānau Centred </a:t>
                      </a:r>
                      <a:endParaRPr lang="en-NZ" sz="1200">
                        <a:solidFill>
                          <a:srgbClr val="55B6C9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5B6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/>
                        <a:t>Tōkeke</a:t>
                      </a:r>
                    </a:p>
                    <a:p>
                      <a:pPr algn="ctr"/>
                      <a:r>
                        <a:rPr lang="en-NZ" sz="1200"/>
                        <a:t>Equitable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C75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/>
                        <a:t>Manawa whakaute</a:t>
                      </a:r>
                    </a:p>
                    <a:p>
                      <a:pPr algn="ctr"/>
                      <a:r>
                        <a:rPr lang="en-NZ" sz="1200"/>
                        <a:t>Respectful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8E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/>
                        <a:t>Pono</a:t>
                      </a:r>
                    </a:p>
                    <a:p>
                      <a:pPr algn="ctr"/>
                      <a:r>
                        <a:rPr lang="en-NZ" sz="1200"/>
                        <a:t>Transparent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4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704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514350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rgbClr val="636466"/>
          </a:solidFill>
          <a:latin typeface="+mn-lt"/>
          <a:ea typeface="+mn-ea"/>
          <a:cs typeface="+mn-cs"/>
        </a:defRPr>
      </a:lvl1pPr>
      <a:lvl2pPr marL="417910" indent="-160735" algn="l" defTabSz="5143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706" y="2753925"/>
            <a:ext cx="5355171" cy="135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110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B1B199-AF4F-8B1A-D96B-D70E32791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345E9-0562-99D0-F90A-F6800543F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sz="3600" dirty="0"/>
              <a:t>Question Time 2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C5ADE97-2906-11B3-BBE7-C22B1F223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Q5 –Does your </a:t>
            </a:r>
            <a:r>
              <a:rPr lang="en-US" dirty="0">
                <a:solidFill>
                  <a:srgbClr val="00B050"/>
                </a:solidFill>
              </a:rPr>
              <a:t>FLS </a:t>
            </a:r>
            <a:r>
              <a:rPr lang="en-US" dirty="0"/>
              <a:t>accept referrals from general practice/primary care?</a:t>
            </a:r>
            <a:br>
              <a:rPr lang="en-US" dirty="0"/>
            </a:br>
            <a:r>
              <a:rPr lang="en-US" dirty="0"/>
              <a:t>-Electronic?</a:t>
            </a:r>
            <a:br>
              <a:rPr lang="en-US" dirty="0"/>
            </a:br>
            <a:r>
              <a:rPr lang="en-US" dirty="0"/>
              <a:t>-Other? (e.g. phone, snail?,…pigeon??)</a:t>
            </a:r>
          </a:p>
          <a:p>
            <a:endParaRPr lang="en-US" dirty="0"/>
          </a:p>
          <a:p>
            <a:r>
              <a:rPr lang="en-US" dirty="0"/>
              <a:t>Q6 –Does you FLS area have a Shared Electronic Health Record?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Q7 –Does you FLS post reports on the Electronic Health Record?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Q8 –Does you FLS area have </a:t>
            </a:r>
            <a:r>
              <a:rPr lang="en-US" i="1" dirty="0"/>
              <a:t>Health Pathways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Q9 –Does your FLS appear specifically on </a:t>
            </a:r>
            <a:r>
              <a:rPr lang="en-US" i="1" dirty="0"/>
              <a:t>Health Pathways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Q9 –Does your FLS issue DXA reports?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79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082665C-0B70-D29D-6924-30EC99EF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4704"/>
            <a:ext cx="8229600" cy="735500"/>
          </a:xfrm>
        </p:spPr>
        <p:txBody>
          <a:bodyPr>
            <a:normAutofit fontScale="90000"/>
          </a:bodyPr>
          <a:lstStyle/>
          <a:p>
            <a:r>
              <a:rPr lang="en-US" dirty="0"/>
              <a:t>					</a:t>
            </a:r>
            <a:r>
              <a:rPr lang="en-US" sz="4900" dirty="0"/>
              <a:t>	</a:t>
            </a:r>
            <a:r>
              <a:rPr lang="en-US" sz="4900" dirty="0">
                <a:solidFill>
                  <a:srgbClr val="FF0000"/>
                </a:solidFill>
                <a:latin typeface="Algerian" panose="04020705040A02060702" pitchFamily="82" charset="0"/>
              </a:rPr>
              <a:t>KPI :12</a:t>
            </a:r>
            <a:br>
              <a:rPr lang="en-US" sz="4400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en-US" sz="4400" dirty="0">
                <a:solidFill>
                  <a:srgbClr val="FF0000"/>
                </a:solidFill>
                <a:latin typeface="Algerian" panose="04020705040A02060702" pitchFamily="82" charset="0"/>
              </a:rPr>
              <a:t>         </a:t>
            </a:r>
            <a:endParaRPr lang="en-US" sz="27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66BF540-85F8-93C0-DBDD-F038C9C46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400" u="sng" dirty="0"/>
              <a:t>Numerator </a:t>
            </a:r>
            <a:br>
              <a:rPr lang="en-US" sz="2400" dirty="0"/>
            </a:br>
            <a:r>
              <a:rPr lang="en-US" sz="2400" dirty="0"/>
              <a:t>The people who received a long-term care plan developed by the FLS,</a:t>
            </a:r>
            <a:r>
              <a:rPr lang="en-US" sz="2400" dirty="0">
                <a:solidFill>
                  <a:srgbClr val="FF0000"/>
                </a:solidFill>
              </a:rPr>
              <a:t> in collaboration with the person and their </a:t>
            </a:r>
            <a:r>
              <a:rPr lang="en-US" sz="2400" dirty="0">
                <a:solidFill>
                  <a:srgbClr val="FF0000"/>
                </a:solidFill>
                <a:latin typeface="Algerian" panose="04020705040A02060702" pitchFamily="82" charset="0"/>
              </a:rPr>
              <a:t>general practitioner </a:t>
            </a:r>
            <a:r>
              <a:rPr lang="en-US" sz="2400" dirty="0"/>
              <a:t>, within 12 weeks of the sentinel fracture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u="sng" dirty="0"/>
              <a:t>Denominator</a:t>
            </a:r>
            <a:br>
              <a:rPr lang="en-US" dirty="0"/>
            </a:br>
            <a:r>
              <a:rPr lang="en-US" dirty="0"/>
              <a:t>The total number of fracture patients identified</a:t>
            </a:r>
          </a:p>
          <a:p>
            <a:endParaRPr lang="en-US" sz="2400" dirty="0"/>
          </a:p>
          <a:p>
            <a:r>
              <a:rPr lang="en-US" sz="2400" dirty="0"/>
              <a:t>ANZFFR report 2025 “NZ Avg 23-24”-  </a:t>
            </a:r>
            <a:r>
              <a:rPr lang="en-US" sz="2400" dirty="0">
                <a:solidFill>
                  <a:srgbClr val="338E49"/>
                </a:solidFill>
              </a:rPr>
              <a:t>65%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338E49"/>
                </a:solidFill>
              </a:rPr>
              <a:t>   </a:t>
            </a:r>
            <a:r>
              <a:rPr lang="en-US" sz="2400" dirty="0"/>
              <a:t>Currently (</a:t>
            </a:r>
            <a:r>
              <a:rPr lang="en-US" sz="2400" dirty="0" err="1"/>
              <a:t>ytd</a:t>
            </a:r>
            <a:r>
              <a:rPr lang="en-US" sz="2400" dirty="0"/>
              <a:t>) -</a:t>
            </a:r>
            <a:r>
              <a:rPr lang="en-US" sz="2400" dirty="0">
                <a:solidFill>
                  <a:srgbClr val="00B050"/>
                </a:solidFill>
              </a:rPr>
              <a:t>58% </a:t>
            </a:r>
            <a:r>
              <a:rPr lang="en-US" sz="2400" dirty="0"/>
              <a:t>“Delivered” </a:t>
            </a:r>
            <a:r>
              <a:rPr lang="en-US" sz="2400" dirty="0">
                <a:solidFill>
                  <a:srgbClr val="00B050"/>
                </a:solidFill>
              </a:rPr>
              <a:t>90%</a:t>
            </a:r>
          </a:p>
          <a:p>
            <a:r>
              <a:rPr lang="en-US" sz="4400" dirty="0">
                <a:solidFill>
                  <a:srgbClr val="FF0000"/>
                </a:solidFill>
                <a:latin typeface="Algerian" panose="04020705040A02060702" pitchFamily="82" charset="0"/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606091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C3CD4-3788-4E4A-E2F7-676C9005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Discussion: What is a ”joined-up FLS”?</a:t>
            </a:r>
            <a:endParaRPr lang="en-NZ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29519C-6BB9-1121-36E1-84E1023D1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Information In </a:t>
            </a:r>
            <a:r>
              <a:rPr lang="en-US" sz="1800" u="sng" dirty="0">
                <a:solidFill>
                  <a:srgbClr val="0070C0"/>
                </a:solidFill>
              </a:rPr>
              <a:t>and </a:t>
            </a:r>
            <a:r>
              <a:rPr lang="en-US" sz="1800" dirty="0">
                <a:solidFill>
                  <a:srgbClr val="0070C0"/>
                </a:solidFill>
              </a:rPr>
              <a:t>Out</a:t>
            </a:r>
          </a:p>
          <a:p>
            <a:pPr lvl="0"/>
            <a:r>
              <a:rPr lang="en-US" sz="1800" dirty="0">
                <a:solidFill>
                  <a:srgbClr val="0070C0"/>
                </a:solidFill>
              </a:rPr>
              <a:t>Universal standard</a:t>
            </a:r>
            <a:r>
              <a:rPr lang="en-US" sz="1800" u="sng" dirty="0">
                <a:solidFill>
                  <a:srgbClr val="0070C0"/>
                </a:solidFill>
              </a:rPr>
              <a:t> and </a:t>
            </a:r>
            <a:r>
              <a:rPr lang="en-US" sz="1800" dirty="0">
                <a:solidFill>
                  <a:srgbClr val="0070C0"/>
                </a:solidFill>
              </a:rPr>
              <a:t>access</a:t>
            </a:r>
          </a:p>
          <a:p>
            <a:pPr lvl="0"/>
            <a:r>
              <a:rPr lang="en-US" sz="1800" dirty="0">
                <a:solidFill>
                  <a:srgbClr val="0070C0"/>
                </a:solidFill>
              </a:rPr>
              <a:t>Advises current best practice</a:t>
            </a:r>
          </a:p>
          <a:p>
            <a:pPr lvl="0"/>
            <a:r>
              <a:rPr lang="en-US" sz="1800" dirty="0" err="1">
                <a:solidFill>
                  <a:srgbClr val="0070C0"/>
                </a:solidFill>
              </a:rPr>
              <a:t>Individualised</a:t>
            </a:r>
            <a:r>
              <a:rPr lang="en-US" sz="1800" dirty="0">
                <a:solidFill>
                  <a:srgbClr val="0070C0"/>
                </a:solidFill>
              </a:rPr>
              <a:t> advice (as far as possible/practical)</a:t>
            </a:r>
          </a:p>
          <a:p>
            <a:pPr lvl="0"/>
            <a:r>
              <a:rPr lang="en-US" sz="1800" dirty="0">
                <a:solidFill>
                  <a:srgbClr val="0070C0"/>
                </a:solidFill>
              </a:rPr>
              <a:t>Most valued </a:t>
            </a:r>
            <a:r>
              <a:rPr lang="en-US" sz="1800" u="sng" dirty="0">
                <a:solidFill>
                  <a:srgbClr val="0070C0"/>
                </a:solidFill>
              </a:rPr>
              <a:t>and</a:t>
            </a:r>
            <a:r>
              <a:rPr lang="en-US" sz="1800" dirty="0">
                <a:solidFill>
                  <a:srgbClr val="0070C0"/>
                </a:solidFill>
              </a:rPr>
              <a:t> reliable source</a:t>
            </a:r>
          </a:p>
          <a:p>
            <a:pPr lvl="0"/>
            <a:r>
              <a:rPr lang="en-US" sz="1800" dirty="0">
                <a:solidFill>
                  <a:srgbClr val="0070C0"/>
                </a:solidFill>
              </a:rPr>
              <a:t>Full visibility in secondary </a:t>
            </a:r>
            <a:r>
              <a:rPr lang="en-US" sz="1800" u="sng" dirty="0">
                <a:solidFill>
                  <a:srgbClr val="0070C0"/>
                </a:solidFill>
              </a:rPr>
              <a:t>and</a:t>
            </a:r>
            <a:r>
              <a:rPr lang="en-US" sz="1800" dirty="0">
                <a:solidFill>
                  <a:srgbClr val="0070C0"/>
                </a:solidFill>
              </a:rPr>
              <a:t> primary care</a:t>
            </a:r>
          </a:p>
          <a:p>
            <a:pPr lvl="0"/>
            <a:r>
              <a:rPr lang="en-US" sz="1800" dirty="0">
                <a:solidFill>
                  <a:srgbClr val="0070C0"/>
                </a:solidFill>
              </a:rPr>
              <a:t>Patient </a:t>
            </a:r>
            <a:r>
              <a:rPr lang="en-US" sz="1800" u="sng" dirty="0">
                <a:solidFill>
                  <a:srgbClr val="0070C0"/>
                </a:solidFill>
              </a:rPr>
              <a:t>value</a:t>
            </a:r>
            <a:r>
              <a:rPr lang="en-US" sz="1800" dirty="0">
                <a:solidFill>
                  <a:srgbClr val="0070C0"/>
                </a:solidFill>
              </a:rPr>
              <a:t> (engagement?/involvement??)</a:t>
            </a:r>
          </a:p>
          <a:p>
            <a:pPr lvl="0"/>
            <a:r>
              <a:rPr lang="en-US" sz="1800" dirty="0">
                <a:solidFill>
                  <a:srgbClr val="0070C0"/>
                </a:solidFill>
              </a:rPr>
              <a:t>Contributes to long-term care (&gt;1 year from sentinel fracture)</a:t>
            </a:r>
          </a:p>
          <a:p>
            <a:endParaRPr lang="en-US" dirty="0"/>
          </a:p>
        </p:txBody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9CAFAE1F-1756-04EC-CDFC-FE455EE476E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74430728"/>
              </p:ext>
            </p:extLst>
          </p:nvPr>
        </p:nvGraphicFramePr>
        <p:xfrm>
          <a:off x="4648200" y="1600204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6714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ED0B7-4C58-8A7E-E0A8-F26566360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70C0"/>
                </a:solidFill>
              </a:rPr>
              <a:t>              Standard 5 (of the “5IQ”)</a:t>
            </a:r>
            <a:endParaRPr lang="en-NZ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B9A21-B98A-F274-C86B-1FE62B5C1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:Integration</a:t>
            </a:r>
          </a:p>
          <a:p>
            <a:pPr marL="0" indent="0">
              <a:buNone/>
            </a:pPr>
            <a:r>
              <a:rPr lang="en-US" dirty="0"/>
              <a:t>The FLS, in partnership with the person with the fracture and their general practitioner; develops a  long-term care plan to reduce the risk of falls and fractures and promote long-term management.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KPI 12:Provision of long-term care plan within 12 weeks</a:t>
            </a:r>
          </a:p>
          <a:p>
            <a:pPr marL="0" indent="0">
              <a:buNone/>
            </a:pPr>
            <a:r>
              <a:rPr lang="en-US" sz="2000" dirty="0"/>
              <a:t>And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KPI 13: </a:t>
            </a:r>
            <a:r>
              <a:rPr lang="en-US" sz="2000" u="sng" dirty="0">
                <a:solidFill>
                  <a:srgbClr val="00B050"/>
                </a:solidFill>
              </a:rPr>
              <a:t>People taking osteoporosis specific treatment 52 weeks after fracture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63264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FEBC9-E5B2-AFD8-8368-AD56EE816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Future Questions  (DON’T answer now!)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114DA-9BEB-2BF0-DAEA-122320DD9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878" y="2126974"/>
            <a:ext cx="7156174" cy="3730837"/>
          </a:xfrm>
        </p:spPr>
        <p:txBody>
          <a:bodyPr>
            <a:normAutofit/>
          </a:bodyPr>
          <a:lstStyle/>
          <a:p>
            <a:r>
              <a:rPr lang="en-US" sz="2400" dirty="0"/>
              <a:t>Is KPI 13 the “</a:t>
            </a:r>
            <a:r>
              <a:rPr lang="en-US" sz="2400" dirty="0">
                <a:latin typeface="Algerian" panose="04020705040A02060702" pitchFamily="82" charset="0"/>
              </a:rPr>
              <a:t>king of KPIs</a:t>
            </a:r>
            <a:r>
              <a:rPr lang="en-US" sz="2400" dirty="0"/>
              <a:t>”?</a:t>
            </a:r>
          </a:p>
          <a:p>
            <a:r>
              <a:rPr lang="en-US" sz="2400" dirty="0"/>
              <a:t>Does FLS advice </a:t>
            </a:r>
            <a:r>
              <a:rPr lang="en-US" sz="2400" dirty="0">
                <a:solidFill>
                  <a:srgbClr val="FF0000"/>
                </a:solidFill>
              </a:rPr>
              <a:t>“Trump</a:t>
            </a:r>
            <a:r>
              <a:rPr lang="en-US" sz="2400" dirty="0"/>
              <a:t>” DXA report?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strike="dblStrike" dirty="0">
                <a:solidFill>
                  <a:srgbClr val="0070C0"/>
                </a:solidFill>
              </a:rPr>
              <a:t>Are we using the Long-Term Care Plan?</a:t>
            </a:r>
          </a:p>
          <a:p>
            <a:pPr marL="0" indent="0">
              <a:buNone/>
            </a:pPr>
            <a:endParaRPr lang="en-US" sz="2400" strike="dblStrike" dirty="0">
              <a:solidFill>
                <a:srgbClr val="0070C0"/>
              </a:solidFill>
            </a:endParaRPr>
          </a:p>
          <a:p>
            <a:r>
              <a:rPr lang="en-US" sz="2800" dirty="0">
                <a:solidFill>
                  <a:srgbClr val="00B050"/>
                </a:solidFill>
              </a:rPr>
              <a:t>-Are we </a:t>
            </a:r>
            <a:r>
              <a:rPr lang="en-US" sz="2800">
                <a:solidFill>
                  <a:srgbClr val="00B050"/>
                </a:solidFill>
              </a:rPr>
              <a:t>a fully joined-up </a:t>
            </a:r>
            <a:r>
              <a:rPr lang="en-US" sz="2800" dirty="0">
                <a:solidFill>
                  <a:srgbClr val="00B050"/>
                </a:solidFill>
              </a:rPr>
              <a:t>FLS?</a:t>
            </a:r>
            <a:endParaRPr lang="en-NZ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092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724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NZ" dirty="0"/>
              <a:t>Our Values: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4E70E2-52C5-061D-5AB4-AE9582D32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620" y="1350724"/>
            <a:ext cx="8482760" cy="41565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747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F12C542-7135-B79E-43B6-F0F31D078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747" y="1888435"/>
            <a:ext cx="8229600" cy="2892286"/>
          </a:xfrm>
        </p:spPr>
        <p:txBody>
          <a:bodyPr/>
          <a:lstStyle/>
          <a:p>
            <a:r>
              <a:rPr lang="en-US" sz="4400" dirty="0"/>
              <a:t>Fracture Liaison Services</a:t>
            </a:r>
            <a:br>
              <a:rPr lang="en-US" sz="4000" dirty="0"/>
            </a:br>
            <a:br>
              <a:rPr lang="en-US" dirty="0"/>
            </a:br>
            <a:br>
              <a:rPr lang="en-US" dirty="0"/>
            </a:br>
            <a:r>
              <a:rPr lang="en-US" sz="3200" dirty="0">
                <a:solidFill>
                  <a:srgbClr val="0070C0"/>
                </a:solidFill>
              </a:rPr>
              <a:t>Benefits of the ANZFFR Long-Term Care Plan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835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871C92-DC88-61C8-D2C3-CEF673082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6DB52C0-C238-FDB6-0AD4-1061A00EC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88435"/>
            <a:ext cx="9074426" cy="2892286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Fracture Liaison Services</a:t>
            </a:r>
            <a:br>
              <a:rPr lang="en-US" sz="4000" dirty="0"/>
            </a:br>
            <a:br>
              <a:rPr lang="en-US" dirty="0"/>
            </a:br>
            <a:br>
              <a:rPr lang="en-US" dirty="0"/>
            </a:br>
            <a:r>
              <a:rPr lang="en-US" sz="3200" dirty="0">
                <a:solidFill>
                  <a:srgbClr val="0070C0"/>
                </a:solidFill>
              </a:rPr>
              <a:t>The Magic </a:t>
            </a:r>
            <a:r>
              <a:rPr lang="en-US" sz="3200" strike="dblStrike" dirty="0">
                <a:solidFill>
                  <a:srgbClr val="0070C0"/>
                </a:solidFill>
              </a:rPr>
              <a:t>Benefits</a:t>
            </a:r>
            <a:r>
              <a:rPr lang="en-US" sz="3200" dirty="0">
                <a:solidFill>
                  <a:srgbClr val="0070C0"/>
                </a:solidFill>
              </a:rPr>
              <a:t> of the ANZFFR Long-Term Care Plan!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EAA2E2-7E6C-687E-0B49-758635A4E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A9A54E3-6220-9A0D-7A8F-C91009FF5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88435"/>
            <a:ext cx="9074426" cy="2892286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Fracture Liaison Services</a:t>
            </a:r>
            <a:br>
              <a:rPr lang="en-US" sz="4000" dirty="0"/>
            </a:br>
            <a:br>
              <a:rPr lang="en-US" dirty="0"/>
            </a:br>
            <a:br>
              <a:rPr lang="en-US" dirty="0"/>
            </a:br>
            <a:r>
              <a:rPr lang="en-US" sz="3200" strike="dblStrike" dirty="0">
                <a:solidFill>
                  <a:srgbClr val="0070C0"/>
                </a:solidFill>
              </a:rPr>
              <a:t>The Magic of the ANZFFR Long-Term Care Plan</a:t>
            </a:r>
            <a:br>
              <a:rPr lang="en-US" sz="3200" strike="dblStrike" dirty="0">
                <a:solidFill>
                  <a:srgbClr val="0070C0"/>
                </a:solidFill>
              </a:rPr>
            </a:br>
            <a:r>
              <a:rPr lang="en-US" sz="3200" dirty="0">
                <a:solidFill>
                  <a:srgbClr val="0070C0"/>
                </a:solidFill>
              </a:rPr>
              <a:t>Pushing Shit Uphill (with a fork)!!!!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37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E477857-A217-BEA6-E6CD-0979CDF07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“Benefits of the Long-Term Care Plan”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B737F4C3-E733-0B72-57ED-6A87C08E3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Case Study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Q and A</a:t>
            </a:r>
          </a:p>
          <a:p>
            <a:endParaRPr lang="en-US" dirty="0"/>
          </a:p>
          <a:p>
            <a:r>
              <a:rPr lang="en-US" dirty="0"/>
              <a:t>LTCP</a:t>
            </a:r>
          </a:p>
          <a:p>
            <a:endParaRPr lang="en-US" dirty="0"/>
          </a:p>
          <a:p>
            <a:r>
              <a:rPr lang="en-US" dirty="0"/>
              <a:t>Q and 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Discussion</a:t>
            </a:r>
          </a:p>
          <a:p>
            <a:endParaRPr lang="en-US" dirty="0"/>
          </a:p>
          <a:p>
            <a:r>
              <a:rPr lang="en-US" dirty="0"/>
              <a:t>KPI 12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Discussion</a:t>
            </a:r>
          </a:p>
          <a:p>
            <a:endParaRPr lang="en-US" dirty="0"/>
          </a:p>
          <a:p>
            <a:r>
              <a:rPr lang="en-US" dirty="0"/>
              <a:t>Standard 5</a:t>
            </a:r>
          </a:p>
          <a:p>
            <a:endParaRPr lang="en-US" dirty="0"/>
          </a:p>
          <a:p>
            <a:r>
              <a:rPr lang="en-US" dirty="0"/>
              <a:t>Future questions/Food for thought</a:t>
            </a:r>
          </a:p>
        </p:txBody>
      </p:sp>
    </p:spTree>
    <p:extLst>
      <p:ext uri="{BB962C8B-B14F-4D97-AF65-F5344CB8AC3E}">
        <p14:creationId xmlns:p14="http://schemas.microsoft.com/office/powerpoint/2010/main" val="349355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D31ED547-390E-5A4B-07FD-A27503AE6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241EC08-83B5-62A2-52FF-2DE512BB8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2330"/>
            <a:ext cx="8229600" cy="487383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EG</a:t>
            </a:r>
          </a:p>
          <a:p>
            <a:r>
              <a:rPr lang="en-US" dirty="0"/>
              <a:t>Male, 58 years</a:t>
            </a:r>
          </a:p>
          <a:p>
            <a:r>
              <a:rPr lang="en-US" dirty="0" err="1"/>
              <a:t>Anaesthetic</a:t>
            </a:r>
            <a:r>
              <a:rPr lang="en-US" dirty="0"/>
              <a:t> technician</a:t>
            </a:r>
          </a:p>
          <a:p>
            <a:r>
              <a:rPr lang="en-US" dirty="0">
                <a:solidFill>
                  <a:srgbClr val="00B050"/>
                </a:solidFill>
              </a:rPr>
              <a:t>Referred to FLS from GP</a:t>
            </a:r>
          </a:p>
          <a:p>
            <a:r>
              <a:rPr lang="en-US" dirty="0"/>
              <a:t>L2 fracture lifting sheet of roofing iron-immediate back pain, NO fall 8/6/24</a:t>
            </a:r>
          </a:p>
          <a:p>
            <a:r>
              <a:rPr lang="en-US" dirty="0"/>
              <a:t>Physio etc. but ongoing pain. X-ray 12/11/24- </a:t>
            </a:r>
            <a:r>
              <a:rPr lang="en-US" u="sng" dirty="0">
                <a:solidFill>
                  <a:srgbClr val="0070C0"/>
                </a:solidFill>
              </a:rPr>
              <a:t>Stable “mild’ compression # L2</a:t>
            </a:r>
          </a:p>
          <a:p>
            <a:r>
              <a:rPr lang="en-US" dirty="0"/>
              <a:t>Extensive PMH-</a:t>
            </a:r>
          </a:p>
          <a:p>
            <a:r>
              <a:rPr lang="en-US" dirty="0"/>
              <a:t>Kidney donor-“altruistic” (eGFR 65-79)</a:t>
            </a:r>
          </a:p>
          <a:p>
            <a:r>
              <a:rPr lang="en-US" dirty="0"/>
              <a:t>Gastric bypass bariatric surgery (Roux-en-Y)2012 (130kg-82kg)=Malabsorption risk-</a:t>
            </a:r>
            <a:r>
              <a:rPr lang="en-US" dirty="0" err="1"/>
              <a:t>Rx’d</a:t>
            </a:r>
            <a:r>
              <a:rPr lang="en-US" dirty="0"/>
              <a:t> Ca2+ “lifelong”, not taking now</a:t>
            </a:r>
          </a:p>
          <a:p>
            <a:r>
              <a:rPr lang="en-US" dirty="0"/>
              <a:t>Multiple previous #’s </a:t>
            </a:r>
            <a:r>
              <a:rPr lang="en-US" dirty="0" err="1"/>
              <a:t>inc</a:t>
            </a:r>
            <a:r>
              <a:rPr lang="en-US" dirty="0"/>
              <a:t>, pelvis 2016, distal radius 2021-trauma related</a:t>
            </a:r>
          </a:p>
          <a:p>
            <a:r>
              <a:rPr lang="en-US" dirty="0"/>
              <a:t>Sertoli Cell Only Syndrome (infertility);Depression (ongoing Rx);TURP 2019; </a:t>
            </a:r>
            <a:r>
              <a:rPr lang="en-US" dirty="0" err="1"/>
              <a:t>Sl</a:t>
            </a:r>
            <a:r>
              <a:rPr lang="en-US" dirty="0"/>
              <a:t> elevated HbA1c</a:t>
            </a:r>
          </a:p>
          <a:p>
            <a:r>
              <a:rPr lang="en-US" dirty="0"/>
              <a:t>LONG distance cycling (300km+!)</a:t>
            </a:r>
          </a:p>
          <a:p>
            <a:r>
              <a:rPr lang="en-US" dirty="0"/>
              <a:t>Rx Losartan, Sertraline, Nortriptyline, Fe, Vit C, Centrum</a:t>
            </a:r>
          </a:p>
          <a:p>
            <a:r>
              <a:rPr lang="en-US" dirty="0"/>
              <a:t>Vit D Normal (88 2024)</a:t>
            </a:r>
          </a:p>
          <a:p>
            <a:r>
              <a:rPr lang="en-US" dirty="0"/>
              <a:t>DXA 2016 F-U for bariatric surgery “accelerated bone loss in upper femora”</a:t>
            </a:r>
          </a:p>
          <a:p>
            <a:r>
              <a:rPr lang="en-US" dirty="0"/>
              <a:t>DXA 2025-</a:t>
            </a:r>
            <a:r>
              <a:rPr lang="en-US" dirty="0">
                <a:solidFill>
                  <a:srgbClr val="00B050"/>
                </a:solidFill>
              </a:rPr>
              <a:t>ordered by FLS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59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87CF6-92AB-C730-250C-E0D67806B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DXA Result </a:t>
            </a:r>
            <a:r>
              <a:rPr lang="en-US" dirty="0">
                <a:solidFill>
                  <a:schemeClr val="tx1"/>
                </a:solidFill>
              </a:rPr>
              <a:t>25/3/2025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C23EE-C49E-F0A8-0A5C-4066D31D1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93304"/>
            <a:ext cx="8229600" cy="5032863"/>
          </a:xfrm>
        </p:spPr>
        <p:txBody>
          <a:bodyPr>
            <a:normAutofit lnSpcReduction="10000"/>
          </a:bodyPr>
          <a:lstStyle/>
          <a:p>
            <a:pPr algn="l"/>
            <a:endParaRPr lang="en-NZ" sz="1800" b="0" i="0" u="none" strike="noStrike" baseline="0" dirty="0">
              <a:latin typeface="Lucida Console" panose="020B0609040504020204" pitchFamily="49" charset="0"/>
            </a:endParaRPr>
          </a:p>
          <a:p>
            <a:r>
              <a:rPr lang="en-NZ" sz="1800" b="0" i="0" u="none" strike="noStrike" baseline="0" dirty="0"/>
              <a:t> Bone Mineral Analysis </a:t>
            </a:r>
            <a:r>
              <a:rPr lang="en-NZ" sz="1800" b="0" i="0" u="none" strike="noStrike" baseline="0" dirty="0">
                <a:solidFill>
                  <a:srgbClr val="0070C0"/>
                </a:solidFill>
              </a:rPr>
              <a:t>Spine</a:t>
            </a:r>
            <a:r>
              <a:rPr lang="en-NZ" sz="1800" b="0" i="0" u="none" strike="noStrike" baseline="0" dirty="0"/>
              <a:t> L1-L4: BMD 0.975 g/cm2 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T Score -2.0</a:t>
            </a:r>
            <a:r>
              <a:rPr lang="en-NZ" sz="1800" b="0" i="0" u="none" strike="noStrike" baseline="0" dirty="0">
                <a:solidFill>
                  <a:srgbClr val="FF0000"/>
                </a:solidFill>
              </a:rPr>
              <a:t>*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 </a:t>
            </a:r>
            <a:r>
              <a:rPr lang="en-NZ" sz="1800" b="0" i="0" u="none" strike="noStrike" baseline="0" dirty="0"/>
              <a:t>Z Score -1.7 </a:t>
            </a:r>
          </a:p>
          <a:p>
            <a:r>
              <a:rPr lang="en-NZ" sz="1800" b="0" i="0" u="none" strike="noStrike" baseline="0" dirty="0"/>
              <a:t>Right </a:t>
            </a:r>
            <a:r>
              <a:rPr lang="en-NZ" sz="1800" b="0" i="0" u="none" strike="noStrike" baseline="0" dirty="0">
                <a:solidFill>
                  <a:srgbClr val="0070C0"/>
                </a:solidFill>
              </a:rPr>
              <a:t>Femoral Neck</a:t>
            </a:r>
            <a:r>
              <a:rPr lang="en-NZ" sz="1800" b="0" i="0" u="none" strike="noStrike" baseline="0" dirty="0"/>
              <a:t>: BMD 0.852 g/cm2 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T Score -1.7</a:t>
            </a:r>
            <a:r>
              <a:rPr lang="en-NZ" sz="1800" b="0" i="0" u="none" strike="noStrike" baseline="0" dirty="0">
                <a:solidFill>
                  <a:srgbClr val="FF0000"/>
                </a:solidFill>
              </a:rPr>
              <a:t>*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 </a:t>
            </a:r>
            <a:r>
              <a:rPr lang="en-NZ" sz="1800" b="0" i="0" u="none" strike="noStrike" baseline="0" dirty="0"/>
              <a:t>Z Score -0.8</a:t>
            </a:r>
          </a:p>
          <a:p>
            <a:r>
              <a:rPr lang="en-NZ" sz="1800" b="0" i="0" u="none" strike="noStrike" baseline="0" dirty="0">
                <a:solidFill>
                  <a:srgbClr val="0000FF"/>
                </a:solidFill>
              </a:rPr>
              <a:t> </a:t>
            </a:r>
            <a:r>
              <a:rPr lang="en-NZ" sz="1800" b="0" i="0" u="none" strike="noStrike" baseline="0" dirty="0"/>
              <a:t>Dual </a:t>
            </a:r>
            <a:r>
              <a:rPr lang="en-NZ" sz="1800" b="0" i="0" u="none" strike="noStrike" baseline="0" dirty="0">
                <a:solidFill>
                  <a:srgbClr val="0070C0"/>
                </a:solidFill>
              </a:rPr>
              <a:t>Total Femur</a:t>
            </a:r>
            <a:r>
              <a:rPr lang="en-NZ" sz="1800" b="0" i="0" u="none" strike="noStrike" baseline="0" dirty="0"/>
              <a:t>: BMD 0.915 g/cm2 T Score 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-1.3</a:t>
            </a:r>
            <a:r>
              <a:rPr lang="en-NZ" sz="1800" b="0" i="0" u="none" strike="noStrike" baseline="0" dirty="0">
                <a:solidFill>
                  <a:srgbClr val="FF0000"/>
                </a:solidFill>
              </a:rPr>
              <a:t>*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 </a:t>
            </a:r>
            <a:r>
              <a:rPr lang="en-NZ" sz="1800" b="0" i="0" u="none" strike="noStrike" baseline="0" dirty="0"/>
              <a:t>Z Score -0.8 </a:t>
            </a:r>
          </a:p>
          <a:p>
            <a:r>
              <a:rPr lang="en-NZ" sz="1800" b="0" i="0" u="none" strike="noStrike" baseline="0" dirty="0"/>
              <a:t>Osteoporosis Grade (WHO): 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Marked osteopenia. </a:t>
            </a:r>
          </a:p>
          <a:p>
            <a:r>
              <a:rPr lang="en-NZ" sz="1800" b="0" i="0" u="none" strike="noStrike" baseline="0" dirty="0"/>
              <a:t>10 Year Major Fracture Risk (FRAX UK): 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4.8%</a:t>
            </a:r>
            <a:r>
              <a:rPr lang="en-NZ" sz="1800" b="0" i="0" u="none" strike="noStrike" baseline="0" dirty="0">
                <a:solidFill>
                  <a:srgbClr val="FF0000"/>
                </a:solidFill>
              </a:rPr>
              <a:t>*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 </a:t>
            </a:r>
          </a:p>
          <a:p>
            <a:r>
              <a:rPr lang="en-NZ" sz="1800" i="0" u="none" strike="noStrike" baseline="0" dirty="0"/>
              <a:t>10 </a:t>
            </a:r>
            <a:r>
              <a:rPr lang="en-NZ" sz="1800" b="0" i="0" u="none" strike="noStrike" baseline="0" dirty="0"/>
              <a:t>Year Hip Fracture Risk (FRAX UK): 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0.8%.</a:t>
            </a:r>
            <a:r>
              <a:rPr lang="en-NZ" sz="1800" b="0" i="0" u="none" strike="noStrike" baseline="0" dirty="0">
                <a:solidFill>
                  <a:srgbClr val="FF0000"/>
                </a:solidFill>
              </a:rPr>
              <a:t>*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 </a:t>
            </a:r>
          </a:p>
          <a:p>
            <a:r>
              <a:rPr lang="en-NZ" sz="1800" b="0" i="0" u="none" strike="noStrike" baseline="0" dirty="0"/>
              <a:t>Follow Up Last Scan: 24/6/2016 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Change in BMD: </a:t>
            </a:r>
            <a:r>
              <a:rPr lang="en-NZ" sz="1800" b="0" i="0" u="none" strike="noStrike" baseline="0" dirty="0"/>
              <a:t>0.094 g/cm2. 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Significant. </a:t>
            </a:r>
          </a:p>
          <a:p>
            <a:r>
              <a:rPr lang="en-NZ" sz="1800" b="0" i="0" u="none" strike="noStrike" baseline="0" dirty="0"/>
              <a:t>Summary: 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Marked osteopenia in the lumbar spine with moderate osteopenia in the right femoral neck. </a:t>
            </a:r>
          </a:p>
          <a:p>
            <a:r>
              <a:rPr lang="en-NZ" sz="1800" b="0" i="0" u="none" strike="noStrike" baseline="0" dirty="0">
                <a:solidFill>
                  <a:srgbClr val="0000FF"/>
                </a:solidFill>
              </a:rPr>
              <a:t>Since </a:t>
            </a:r>
            <a:r>
              <a:rPr lang="en-NZ" sz="1800" b="0" i="0" u="none" strike="noStrike" baseline="0" dirty="0"/>
              <a:t>the previous scan in 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2016 </a:t>
            </a:r>
            <a:r>
              <a:rPr lang="en-NZ" sz="1800" b="0" i="0" u="none" strike="noStrike" baseline="0" dirty="0"/>
              <a:t>there has been 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accelerated loss of spinal and upper femoral BMD. </a:t>
            </a:r>
          </a:p>
          <a:p>
            <a:r>
              <a:rPr lang="en-NZ" sz="1800" b="0" i="0" u="none" strike="noStrike" baseline="0" dirty="0"/>
              <a:t>Recommendation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 If there is any clinical concern regarding vitamin D status, supplementation should be considered. A follow-up scan in 4 to 5 years is recommended.</a:t>
            </a:r>
            <a:r>
              <a:rPr lang="en-NZ" sz="1800" b="0" i="0" u="none" strike="noStrike" baseline="0" dirty="0">
                <a:solidFill>
                  <a:srgbClr val="FF0000"/>
                </a:solidFill>
              </a:rPr>
              <a:t>*</a:t>
            </a:r>
          </a:p>
          <a:p>
            <a:pPr marL="0" indent="0">
              <a:buNone/>
            </a:pPr>
            <a:r>
              <a:rPr lang="en-NZ" sz="1800" b="0" i="0" u="none" strike="noStrike" baseline="0" dirty="0">
                <a:solidFill>
                  <a:srgbClr val="0000FF"/>
                </a:solidFill>
              </a:rPr>
              <a:t> Dr </a:t>
            </a:r>
            <a:r>
              <a:rPr lang="en-NZ" dirty="0">
                <a:solidFill>
                  <a:srgbClr val="0000FF"/>
                </a:solidFill>
              </a:rPr>
              <a:t>JF</a:t>
            </a:r>
            <a:r>
              <a:rPr lang="en-NZ" sz="1800" b="0" i="0" u="none" strike="noStrike" baseline="0" dirty="0">
                <a:solidFill>
                  <a:srgbClr val="0000FF"/>
                </a:solidFill>
              </a:rPr>
              <a:t> FRANZCR, Radiologist Auckland Radiology-Bay Radiology-Pacific Radiology</a:t>
            </a:r>
            <a:r>
              <a:rPr lang="en-NZ" sz="1800" b="0" i="0" u="none" strike="noStrike" baseline="0" dirty="0">
                <a:solidFill>
                  <a:srgbClr val="FF0000"/>
                </a:solidFill>
              </a:rPr>
              <a:t>* </a:t>
            </a:r>
            <a:r>
              <a:rPr lang="en-NZ" sz="1800" b="0" i="0" u="none" strike="noStrike" baseline="0" dirty="0">
                <a:solidFill>
                  <a:srgbClr val="000000"/>
                </a:solidFill>
              </a:rPr>
              <a:t>	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12773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BCFA660-5129-AD5C-4973-EDF8D6DF8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sz="3600" dirty="0"/>
              <a:t>Question Time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BED7074-6BCF-67DA-4D61-512CE8092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Q1 –Do you use the Long-Term Care Plan?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Q2 –Do you use another letter? </a:t>
            </a:r>
          </a:p>
          <a:p>
            <a:endParaRPr lang="en-US" dirty="0"/>
          </a:p>
          <a:p>
            <a:r>
              <a:rPr lang="en-US" dirty="0"/>
              <a:t>Q3 –How do you deliver that letter?</a:t>
            </a:r>
            <a:br>
              <a:rPr lang="en-US" dirty="0"/>
            </a:br>
            <a:r>
              <a:rPr lang="en-US" dirty="0"/>
              <a:t>-Electronic/ “Direct to GP”?</a:t>
            </a:r>
            <a:br>
              <a:rPr lang="en-US" dirty="0"/>
            </a:br>
            <a:r>
              <a:rPr lang="en-US" dirty="0"/>
              <a:t>-Email?</a:t>
            </a:r>
            <a:br>
              <a:rPr lang="en-US" dirty="0"/>
            </a:br>
            <a:r>
              <a:rPr lang="en-US" dirty="0"/>
              <a:t>-Post?</a:t>
            </a:r>
          </a:p>
          <a:p>
            <a:pPr marL="0" indent="0">
              <a:buNone/>
            </a:pPr>
            <a:r>
              <a:rPr lang="en-US" dirty="0"/>
              <a:t>    -Other?  (e.g. pigeon etc.)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Q4 –Do you copy the letter to the patient?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58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40932890-0397-4CAA-9DE0-A358073910A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0149" y="1074235"/>
            <a:ext cx="4405265" cy="4079497"/>
          </a:xfrm>
          <a:ln>
            <a:solidFill>
              <a:schemeClr val="tx1"/>
            </a:solidFill>
          </a:ln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75F5FF2-BF25-FEBF-176B-FF20E247EE9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0" y="115431"/>
            <a:ext cx="4644428" cy="6132156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5772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S PPT  -  Read-Only" id="{B3C3452E-275A-42B4-93F4-2F57787EC232}" vid="{EA52387D-92CC-456A-A666-71F540961E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S PPT" id="{E34F9B83-9D10-4709-AD8E-820BF97B9E7F}" vid="{DA81599A-D0FB-4832-B8F6-A16AD373C7E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C39CE92BB16C4CA5DEBA26B079600B" ma:contentTypeVersion="18" ma:contentTypeDescription="Create a new document." ma:contentTypeScope="" ma:versionID="6dc8001d17877b4db80a2c9abe917460">
  <xsd:schema xmlns:xsd="http://www.w3.org/2001/XMLSchema" xmlns:xs="http://www.w3.org/2001/XMLSchema" xmlns:p="http://schemas.microsoft.com/office/2006/metadata/properties" xmlns:ns2="6a96f65d-6b46-455f-8fd3-b446d92299e7" xmlns:ns3="b3230782-d7b3-4d29-9056-625f056ef1ae" targetNamespace="http://schemas.microsoft.com/office/2006/metadata/properties" ma:root="true" ma:fieldsID="9b94ebd0306e2728c572682d7d994540" ns2:_="" ns3:_="">
    <xsd:import namespace="6a96f65d-6b46-455f-8fd3-b446d92299e7"/>
    <xsd:import namespace="b3230782-d7b3-4d29-9056-625f056ef1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DocumentTyp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96f65d-6b46-455f-8fd3-b446d92299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db422ed-5379-468d-85fb-be0261ccf9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ocumentType" ma:index="24" nillable="true" ma:displayName="Document Type" ma:default="Policy" ma:format="Dropdown" ma:internalName="DocumentType">
      <xsd:simpleType>
        <xsd:restriction base="dms:Choice">
          <xsd:enumeration value="Policy"/>
          <xsd:enumeration value="Guideline"/>
          <xsd:enumeration value="Process/Procedure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230782-d7b3-4d29-9056-625f056ef1a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fd082e5-9947-443d-ad1b-527332e9b062}" ma:internalName="TaxCatchAll" ma:showField="CatchAllData" ma:web="b3230782-d7b3-4d29-9056-625f056ef1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3230782-d7b3-4d29-9056-625f056ef1ae" xsi:nil="true"/>
    <lcf76f155ced4ddcb4097134ff3c332f xmlns="6a96f65d-6b46-455f-8fd3-b446d92299e7">
      <Terms xmlns="http://schemas.microsoft.com/office/infopath/2007/PartnerControls"/>
    </lcf76f155ced4ddcb4097134ff3c332f>
    <DocumentType xmlns="6a96f65d-6b46-455f-8fd3-b446d92299e7">Policy</DocumentTyp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8E1F94-2FA4-445D-90C2-34939856F9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96f65d-6b46-455f-8fd3-b446d92299e7"/>
    <ds:schemaRef ds:uri="b3230782-d7b3-4d29-9056-625f056ef1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69B275-F6E7-48C0-A054-9C08AA864E9A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6a96f65d-6b46-455f-8fd3-b446d92299e7"/>
    <ds:schemaRef ds:uri="http://schemas.microsoft.com/office/2006/documentManagement/types"/>
    <ds:schemaRef ds:uri="http://schemas.microsoft.com/office/infopath/2007/PartnerControls"/>
    <ds:schemaRef ds:uri="http://purl.org/dc/terms/"/>
    <ds:schemaRef ds:uri="b3230782-d7b3-4d29-9056-625f056ef1a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324A668-BD4F-4E4C-8E9F-06A97550B2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5. FLS Long-Term Care Plan for FractureFest</Template>
  <TotalTime>0</TotalTime>
  <Words>874</Words>
  <Application>Microsoft Office PowerPoint</Application>
  <PresentationFormat>On-screen Show (4:3)</PresentationFormat>
  <Paragraphs>130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Algerian</vt:lpstr>
      <vt:lpstr>Arial</vt:lpstr>
      <vt:lpstr>Calibri</vt:lpstr>
      <vt:lpstr>Lucida Console</vt:lpstr>
      <vt:lpstr>Office Theme</vt:lpstr>
      <vt:lpstr>Office Theme</vt:lpstr>
      <vt:lpstr>PowerPoint Presentation</vt:lpstr>
      <vt:lpstr>Fracture Liaison Services   Benefits of the ANZFFR Long-Term Care Plan  </vt:lpstr>
      <vt:lpstr>Fracture Liaison Services   The Magic Benefits of the ANZFFR Long-Term Care Plan!  </vt:lpstr>
      <vt:lpstr>Fracture Liaison Services   The Magic of the ANZFFR Long-Term Care Plan Pushing Shit Uphill (with a fork)!!!!  </vt:lpstr>
      <vt:lpstr>“Benefits of the Long-Term Care Plan”</vt:lpstr>
      <vt:lpstr>Case Study</vt:lpstr>
      <vt:lpstr>DXA Result 25/3/2025</vt:lpstr>
      <vt:lpstr>Question Time</vt:lpstr>
      <vt:lpstr>PowerPoint Presentation</vt:lpstr>
      <vt:lpstr>Question Time 2</vt:lpstr>
      <vt:lpstr>      KPI :12          </vt:lpstr>
      <vt:lpstr>Discussion: What is a ”joined-up FLS”?</vt:lpstr>
      <vt:lpstr>              Standard 5 (of the “5IQ”)</vt:lpstr>
      <vt:lpstr>Future Questions  (DON’T answer now!)</vt:lpstr>
      <vt:lpstr>Our Values: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Stewart Fleming</dc:creator>
  <cp:lastModifiedBy>Stewart Fleming</cp:lastModifiedBy>
  <cp:revision>1</cp:revision>
  <dcterms:created xsi:type="dcterms:W3CDTF">2025-05-26T23:32:46Z</dcterms:created>
  <dcterms:modified xsi:type="dcterms:W3CDTF">2025-05-26T23:33:40Z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0x010100B5C39CE92BB16C4CA5DEBA26B079600B</vt:lpwstr>
  </property>
  <property fmtid="{D5CDD505-2E9C-101B-9397-08002B2CF9AE}" pid="3" name="MediaServiceImageTags">
    <vt:lpwstr/>
  </property>
</Properties>
</file>